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1"/>
  </p:notesMasterIdLst>
  <p:handoutMasterIdLst>
    <p:handoutMasterId r:id="rId72"/>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7" r:id="rId31"/>
    <p:sldId id="351" r:id="rId32"/>
    <p:sldId id="298" r:id="rId33"/>
    <p:sldId id="315" r:id="rId34"/>
    <p:sldId id="323" r:id="rId35"/>
    <p:sldId id="324" r:id="rId36"/>
    <p:sldId id="327" r:id="rId37"/>
    <p:sldId id="376" r:id="rId38"/>
    <p:sldId id="355" r:id="rId39"/>
    <p:sldId id="330" r:id="rId40"/>
    <p:sldId id="372" r:id="rId41"/>
    <p:sldId id="329" r:id="rId42"/>
    <p:sldId id="371" r:id="rId43"/>
    <p:sldId id="370" r:id="rId44"/>
    <p:sldId id="349" r:id="rId45"/>
    <p:sldId id="356" r:id="rId46"/>
    <p:sldId id="377" r:id="rId47"/>
    <p:sldId id="331" r:id="rId48"/>
    <p:sldId id="307" r:id="rId49"/>
    <p:sldId id="314" r:id="rId50"/>
    <p:sldId id="301" r:id="rId51"/>
    <p:sldId id="311" r:id="rId52"/>
    <p:sldId id="332" r:id="rId53"/>
    <p:sldId id="341" r:id="rId54"/>
    <p:sldId id="317" r:id="rId55"/>
    <p:sldId id="333" r:id="rId56"/>
    <p:sldId id="308" r:id="rId57"/>
    <p:sldId id="347" r:id="rId58"/>
    <p:sldId id="334" r:id="rId59"/>
    <p:sldId id="335" r:id="rId60"/>
    <p:sldId id="336" r:id="rId61"/>
    <p:sldId id="343" r:id="rId62"/>
    <p:sldId id="344" r:id="rId63"/>
    <p:sldId id="373" r:id="rId64"/>
    <p:sldId id="346" r:id="rId65"/>
    <p:sldId id="312" r:id="rId66"/>
    <p:sldId id="310" r:id="rId67"/>
    <p:sldId id="348" r:id="rId68"/>
    <p:sldId id="354" r:id="rId69"/>
    <p:sldId id="316" r:id="rId7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varScale="1">
        <p:scale>
          <a:sx n="71" d="100"/>
          <a:sy n="71" d="100"/>
        </p:scale>
        <p:origin x="3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12/01/2020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12/01/2020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a:t>Cliquez et modifiez le titre</a:t>
            </a:r>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a:t>CLIQUEZ ET MODIFIEZ LE TITRE</a:t>
            </a:r>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DA0D57"/>
                </a:solidFill>
              </a:rPr>
              <a:t>DGESCO</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val="176660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a:t>Des informations pour CONSTRUIRE son projet d’orientation sur Parcoursup.fr </a:t>
            </a:r>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Le site d’information Parcoursup.fr :</a:t>
            </a:r>
          </a:p>
          <a:p>
            <a:pPr lvl="1"/>
            <a:r>
              <a:rPr lang="fr-FR" sz="2200" b="1" dirty="0"/>
              <a:t> </a:t>
            </a:r>
            <a:r>
              <a:rPr lang="fr-FR" sz="2200" b="1" dirty="0">
                <a:solidFill>
                  <a:srgbClr val="F28E65"/>
                </a:solidFill>
              </a:rPr>
              <a:t>pour s’informer</a:t>
            </a:r>
            <a:r>
              <a:rPr lang="fr-FR" sz="1900" b="1" dirty="0">
                <a:solidFill>
                  <a:srgbClr val="F28E65"/>
                </a:solidFill>
              </a:rPr>
              <a:t> </a:t>
            </a:r>
            <a:r>
              <a:rPr lang="fr-FR" sz="2200" b="1" dirty="0">
                <a:solidFill>
                  <a:srgbClr val="F28E65"/>
                </a:solidFill>
              </a:rPr>
              <a:t>sur le fonctionnement de chaque étape de la procédure</a:t>
            </a:r>
            <a:r>
              <a:rPr lang="fr-FR" sz="1900" b="1" dirty="0"/>
              <a:t>, </a:t>
            </a:r>
            <a:r>
              <a:rPr lang="fr-FR" sz="1900" dirty="0"/>
              <a:t>de l’inscription sur la plateforme à l’admission dans la formation choisie</a:t>
            </a:r>
          </a:p>
          <a:p>
            <a:pPr marL="457200" lvl="1" indent="0">
              <a:buNone/>
            </a:pPr>
            <a:endParaRPr lang="fr-FR" sz="1200" b="1" dirty="0"/>
          </a:p>
          <a:p>
            <a:pPr lvl="1"/>
            <a:r>
              <a:rPr lang="fr-FR" sz="2200" b="1" dirty="0"/>
              <a:t> </a:t>
            </a:r>
            <a:r>
              <a:rPr lang="fr-FR" sz="2200" b="1" dirty="0">
                <a:solidFill>
                  <a:srgbClr val="F28E65"/>
                </a:solidFill>
              </a:rPr>
              <a:t>pour consulter les formations disponibles </a:t>
            </a:r>
            <a:r>
              <a:rPr lang="fr-FR" sz="1900" dirty="0"/>
              <a:t>via un moteur de recherche amélioré (version adaptée aux tel. portables) permettant d’accéder à </a:t>
            </a:r>
            <a:r>
              <a:rPr lang="fr-FR" sz="2200" b="1" dirty="0"/>
              <a:t>plus de 15 000 formations </a:t>
            </a:r>
          </a:p>
          <a:p>
            <a:pPr lvl="2"/>
            <a:r>
              <a:rPr lang="fr-FR" sz="1900" dirty="0"/>
              <a:t>La très grande majorité des formations reconnues par l’Etat, y compris celles en apprentissage, sont désormais disponibles sur Parcoursup.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Parcoursup. </a:t>
            </a:r>
          </a:p>
          <a:p>
            <a:pPr marL="0" lvl="2"/>
            <a:r>
              <a:rPr lang="fr-FR" sz="1600" dirty="0">
                <a:solidFill>
                  <a:srgbClr val="FF0000"/>
                </a:solidFill>
              </a:rPr>
              <a:t>&gt;</a:t>
            </a:r>
            <a:r>
              <a:rPr lang="fr-FR" sz="1600" dirty="0">
                <a:solidFill>
                  <a:srgbClr val="3D566E"/>
                </a:solidFill>
              </a:rPr>
              <a:t> Contacter directement ces établissements et vérifier les modalités d’admission</a:t>
            </a: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Depuis le 20 décembre</a:t>
            </a:r>
          </a:p>
        </p:txBody>
      </p:sp>
    </p:spTree>
    <p:extLst>
      <p:ext uri="{BB962C8B-B14F-4D97-AF65-F5344CB8AC3E}">
        <p14:creationId xmlns:p14="http://schemas.microsoft.com/office/powerpoint/2010/main" val="99989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a:t>RECHERCHER DES FORMATIONS SUR Parcoursup</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parcoursup</a:t>
            </a:r>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a:t>Rechercher par mots clés ou critères de recherche :</a:t>
            </a:r>
            <a:endParaRPr lang="fr-FR" dirty="0"/>
          </a:p>
          <a:p>
            <a:pPr lvl="1">
              <a:defRPr/>
            </a:pPr>
            <a:r>
              <a:rPr lang="fr-FR" sz="1600" dirty="0"/>
              <a:t>Saisie de mots clés </a:t>
            </a:r>
          </a:p>
          <a:p>
            <a:pPr lvl="1">
              <a:defRPr/>
            </a:pPr>
            <a:r>
              <a:rPr lang="fr-FR" sz="1600" dirty="0"/>
              <a:t>Sélection de critères : type de formation, spécialité/mention des formations, apprentissage, internat etc.</a:t>
            </a:r>
          </a:p>
          <a:p>
            <a:pPr marL="0" indent="0">
              <a:buNone/>
              <a:defRPr/>
            </a:pPr>
            <a:endParaRPr lang="fr-FR" b="1" dirty="0"/>
          </a:p>
          <a:p>
            <a:pPr marL="0" indent="0">
              <a:buNone/>
              <a:defRPr/>
            </a:pPr>
            <a:r>
              <a:rPr lang="fr-FR" b="1" dirty="0"/>
              <a:t>Affiner le résultat de recherche en zoomant sur la carte pour afficher les formations dans une zone précise</a:t>
            </a:r>
          </a:p>
          <a:p>
            <a:pPr marL="0" indent="0">
              <a:buNone/>
              <a:defRPr/>
            </a:pPr>
            <a:endParaRPr lang="fr-FR" sz="1800" b="1" dirty="0"/>
          </a:p>
          <a:p>
            <a:pPr marL="0" indent="0">
              <a:buNone/>
              <a:defRPr/>
            </a:pPr>
            <a:r>
              <a:rPr lang="fr-FR" b="1" dirty="0"/>
              <a:t>Consulter les informations pour chaque formation trouvée :</a:t>
            </a:r>
          </a:p>
          <a:p>
            <a:pPr lvl="1">
              <a:defRPr/>
            </a:pPr>
            <a:r>
              <a:rPr lang="fr-FR" sz="1600" dirty="0"/>
              <a:t>Pourcentage de candidats  admis selon le type de baccalauréat en 2019</a:t>
            </a:r>
          </a:p>
          <a:p>
            <a:pPr lvl="1">
              <a:defRPr/>
            </a:pPr>
            <a:r>
              <a:rPr lang="fr-FR" sz="1600" dirty="0"/>
              <a:t>Nombre de places disponibles en 2020 (à partir du 22 janvier 2020) </a:t>
            </a:r>
          </a:p>
          <a:p>
            <a:pPr lvl="1">
              <a:defRPr/>
            </a:pPr>
            <a:r>
              <a:rPr lang="fr-FR" sz="1600" dirty="0"/>
              <a:t>Taux d'accès en 2019, c'est à dire la proportion de candidats ayant reçu une proposition d'admission</a:t>
            </a:r>
          </a:p>
          <a:p>
            <a:pPr lvl="1">
              <a:defRPr/>
            </a:pPr>
            <a:r>
              <a:rPr lang="fr-FR" sz="1600" dirty="0"/>
              <a:t>Suggestions de formations similaires pour élargir vos choix</a:t>
            </a:r>
          </a:p>
          <a:p>
            <a:pPr lvl="1">
              <a:defRPr/>
            </a:pPr>
            <a:r>
              <a:rPr lang="fr-FR" sz="1600" b="1" dirty="0"/>
              <a:t>Lien vers la fiche détaillée de la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fiches de présentation des formations </a:t>
            </a:r>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a:t>Pour chaque formation, des informations essentielles pour mieux connaître leur contenu, identifier les débouchés professionnels et évaluer la pertinence de vos choix :</a:t>
            </a:r>
            <a:endParaRPr lang="fr-FR" sz="1600" b="1" dirty="0"/>
          </a:p>
          <a:p>
            <a:pPr marL="457200" lvl="1" indent="0">
              <a:buNone/>
              <a:defRPr/>
            </a:pPr>
            <a:br>
              <a:rPr lang="fr-FR" sz="1800" b="1" dirty="0"/>
            </a:br>
            <a:r>
              <a:rPr lang="fr-FR" sz="1900" b="1" dirty="0"/>
              <a:t>Informations fournies pour chaque formation dès le 20 décembre 2019 :</a:t>
            </a:r>
          </a:p>
          <a:p>
            <a:pPr lvl="1">
              <a:defRPr/>
            </a:pPr>
            <a:r>
              <a:rPr lang="fr-FR" sz="1700" dirty="0"/>
              <a:t>Contenu et organisation des enseignements</a:t>
            </a:r>
          </a:p>
          <a:p>
            <a:pPr lvl="1">
              <a:defRPr/>
            </a:pPr>
            <a:r>
              <a:rPr lang="fr-FR" sz="1700" dirty="0"/>
              <a:t>Attendus (connaissances et compétences pour réussir dans la formation)</a:t>
            </a:r>
          </a:p>
          <a:p>
            <a:pPr lvl="1">
              <a:defRPr/>
            </a:pPr>
            <a:r>
              <a:rPr lang="fr-FR" sz="1700" dirty="0"/>
              <a:t>Critères généraux d’examen des vœux </a:t>
            </a:r>
          </a:p>
          <a:p>
            <a:pPr lvl="1">
              <a:defRPr/>
            </a:pPr>
            <a:r>
              <a:rPr lang="fr-FR" sz="1700" dirty="0"/>
              <a:t>L’existence ou non de modalités particulières d’examen (concours écrit, entretiens de sélection) et le tarif éventuellement associé </a:t>
            </a:r>
          </a:p>
          <a:p>
            <a:pPr lvl="1">
              <a:defRPr/>
            </a:pPr>
            <a:r>
              <a:rPr lang="fr-FR" sz="1700" dirty="0"/>
              <a:t>Nombre de candidats et nombre d’admis en 2019</a:t>
            </a:r>
          </a:p>
          <a:p>
            <a:pPr lvl="1">
              <a:defRPr/>
            </a:pPr>
            <a:r>
              <a:rPr lang="fr-FR" sz="1700" dirty="0"/>
              <a:t>Dates des journées portes ouvertes ou des journées d’immersion</a:t>
            </a:r>
          </a:p>
          <a:p>
            <a:pPr lvl="1">
              <a:defRPr/>
            </a:pPr>
            <a:r>
              <a:rPr lang="fr-FR" sz="1700" dirty="0"/>
              <a:t>Des contacts utiles : référent handicap, responsable pédagogique, étudiants ambassadeurs</a:t>
            </a:r>
          </a:p>
          <a:p>
            <a:pPr lvl="1">
              <a:defRPr/>
            </a:pPr>
            <a:r>
              <a:rPr lang="fr-FR" sz="1700" dirty="0"/>
              <a:t>Le taux minimum de lycéens boursiers en 2019</a:t>
            </a:r>
          </a:p>
          <a:p>
            <a:pPr marL="457200" lvl="1" indent="0">
              <a:buNone/>
              <a:defRPr/>
            </a:pPr>
            <a:endParaRPr lang="fr-FR" sz="1700" dirty="0"/>
          </a:p>
          <a:p>
            <a:pPr marL="457200" lvl="1" indent="0">
              <a:buNone/>
              <a:defRPr/>
            </a:pPr>
            <a:r>
              <a:rPr lang="fr-FR" sz="1900" b="1" dirty="0"/>
              <a:t>D’autres informations fournies pour chaque formation dès le 22 janvier 2020 :</a:t>
            </a:r>
          </a:p>
          <a:p>
            <a:pPr lvl="1">
              <a:defRPr/>
            </a:pPr>
            <a:r>
              <a:rPr lang="fr-FR" sz="1700" dirty="0"/>
              <a:t>Le nombre de places proposées  cette année </a:t>
            </a:r>
          </a:p>
          <a:p>
            <a:pPr lvl="1">
              <a:defRPr/>
            </a:pPr>
            <a:r>
              <a:rPr lang="fr-FR" sz="1700" dirty="0"/>
              <a:t>Les taux de passage en 2</a:t>
            </a:r>
            <a:r>
              <a:rPr lang="fr-FR" sz="1700" baseline="30000" dirty="0"/>
              <a:t>ème</a:t>
            </a:r>
            <a:r>
              <a:rPr lang="fr-FR" sz="1700" dirty="0"/>
              <a:t> année et de réussite selon le bac, des débouchés et des taux d’insertion professionnelle </a:t>
            </a:r>
          </a:p>
          <a:p>
            <a:pPr lvl="1">
              <a:defRPr/>
            </a:pPr>
            <a:r>
              <a:rPr lang="fr-FR" sz="1700" dirty="0"/>
              <a:t>Le secteur géographique  (pour les licences)</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a:t>Focus sur LES NOUVELLES FORMATIONS en 2020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a:t>Plus de </a:t>
            </a:r>
            <a:r>
              <a:rPr lang="fr-FR" sz="2400" b="1" dirty="0"/>
              <a:t>600 nouvelles formations </a:t>
            </a:r>
            <a:r>
              <a:rPr lang="fr-FR" sz="2400" dirty="0"/>
              <a:t>intègrent Parcoursup dont : </a:t>
            </a:r>
          </a:p>
          <a:p>
            <a:pPr marL="457200" lvl="1" indent="0">
              <a:buNone/>
            </a:pPr>
            <a:endParaRPr lang="fr-FR" sz="1800" dirty="0"/>
          </a:p>
          <a:p>
            <a:pPr lvl="1"/>
            <a:r>
              <a:rPr lang="fr-FR" sz="2000" b="1" dirty="0"/>
              <a:t>les licences sélectives de l’Université Paris Dauphine</a:t>
            </a:r>
          </a:p>
          <a:p>
            <a:pPr lvl="1"/>
            <a:r>
              <a:rPr lang="fr-FR" sz="2000" b="1" dirty="0"/>
              <a:t>les 10 Sciences Po / Instituts d’Etudes Politiques </a:t>
            </a:r>
            <a:endParaRPr lang="fr-FR" sz="2000" dirty="0"/>
          </a:p>
          <a:p>
            <a:pPr lvl="1"/>
            <a:r>
              <a:rPr lang="fr-FR" sz="2000" b="1" dirty="0"/>
              <a:t>de nouvelles écoles de commerce ou de management </a:t>
            </a:r>
            <a:r>
              <a:rPr lang="fr-FR" sz="2000" dirty="0"/>
              <a:t>(concours </a:t>
            </a:r>
            <a:r>
              <a:rPr lang="fr-FR" sz="2000" dirty="0" err="1"/>
              <a:t>Acces</a:t>
            </a:r>
            <a:r>
              <a:rPr lang="fr-FR" sz="2000" dirty="0"/>
              <a:t>, </a:t>
            </a:r>
            <a:r>
              <a:rPr lang="fr-FR" sz="2000" dirty="0" err="1"/>
              <a:t>Pass</a:t>
            </a:r>
            <a:r>
              <a:rPr lang="fr-FR" sz="2000" dirty="0"/>
              <a:t>, </a:t>
            </a:r>
            <a:r>
              <a:rPr lang="fr-FR" sz="2000" dirty="0" err="1"/>
              <a:t>Sesame</a:t>
            </a:r>
            <a:r>
              <a:rPr lang="fr-FR" sz="2000" dirty="0"/>
              <a:t>…) </a:t>
            </a:r>
          </a:p>
          <a:p>
            <a:pPr lvl="1"/>
            <a:r>
              <a:rPr lang="fr-FR" sz="2000" b="1" dirty="0"/>
              <a:t>7 nouvelles catégories d’instituts de formation aux professions paramédicales </a:t>
            </a:r>
            <a:r>
              <a:rPr lang="fr-FR" sz="2000" dirty="0"/>
              <a:t>(dont, audioprothésiste, orthophoniste, technicien de laboratoire médical….)</a:t>
            </a:r>
            <a:r>
              <a:rPr lang="fr-FR" sz="2000" b="1" dirty="0"/>
              <a:t> </a:t>
            </a:r>
          </a:p>
          <a:p>
            <a:pPr lvl="1"/>
            <a:r>
              <a:rPr lang="fr-FR" sz="2000" b="1" dirty="0"/>
              <a:t>De nouvelles écoles de formation aux métiers de la culture </a:t>
            </a:r>
            <a:r>
              <a:rPr lang="fr-FR" sz="2000" dirty="0"/>
              <a:t>(architecture et paysage, patrimoine,  arts plastiques, spectacle vivant, cinéma, audiovisuel, multimédia, etc.)</a:t>
            </a:r>
          </a:p>
          <a:p>
            <a:pPr marL="633413" lvl="1" indent="0">
              <a:buNone/>
            </a:pPr>
            <a:r>
              <a:rPr lang="fr-FR" sz="1800" b="1" dirty="0"/>
              <a:t>A savoir</a:t>
            </a:r>
            <a:r>
              <a:rPr lang="fr-FR" sz="1800" dirty="0"/>
              <a:t> : ces formations sont référencées sur le moteur de recherche mais, en 2020, pour 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apprentissage</a:t>
            </a:r>
          </a:p>
          <a:p>
            <a:pPr lvl="1"/>
            <a:r>
              <a:rPr lang="fr-FR" sz="2000" b="1" dirty="0"/>
              <a:t>….</a:t>
            </a:r>
          </a:p>
          <a:p>
            <a:pPr lvl="1"/>
            <a:endParaRPr lang="fr-FR" sz="2000" dirty="0"/>
          </a:p>
          <a:p>
            <a:pPr lvl="1"/>
            <a:endParaRPr lang="fr-FR" sz="1600" dirty="0"/>
          </a:p>
          <a:p>
            <a:pPr lvl="1"/>
            <a:endParaRPr lang="fr-FR" sz="1600" dirty="0"/>
          </a:p>
          <a:p>
            <a:pPr marL="0" indent="0">
              <a:buNone/>
            </a:pPr>
            <a:endParaRPr lang="fr-FR" sz="2400" dirty="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(1/2)</a:t>
            </a:r>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a:solidFill>
                  <a:srgbClr val="F28E65"/>
                </a:solidFill>
              </a:rPr>
              <a:t>L’objectif : </a:t>
            </a:r>
            <a:r>
              <a:rPr lang="fr-FR" altLang="fr-FR" sz="2700" dirty="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a:solidFill>
                  <a:srgbClr val="F28E65"/>
                </a:solidFill>
              </a:rPr>
              <a:t>Trois principes : </a:t>
            </a:r>
          </a:p>
          <a:p>
            <a:r>
              <a:rPr lang="fr-FR" sz="2700" dirty="0"/>
              <a:t>Possibilité d’accéder aux études de santé après une, deux ou trois années d’études à l’université ou de poursuivre vers un diplôme de licence</a:t>
            </a:r>
          </a:p>
          <a:p>
            <a:r>
              <a:rPr lang="fr-FR" sz="2700" dirty="0"/>
              <a:t>Deux chances pour candidater aux études de santé tout au long de son parcours de 1</a:t>
            </a:r>
            <a:r>
              <a:rPr lang="fr-FR" sz="2700" baseline="30000" dirty="0"/>
              <a:t>er</a:t>
            </a:r>
            <a:r>
              <a:rPr lang="fr-FR" sz="2700" dirty="0"/>
              <a:t> cycle</a:t>
            </a:r>
          </a:p>
          <a:p>
            <a:r>
              <a:rPr lang="fr-FR" sz="2700" dirty="0"/>
              <a:t>Suppression du concours : les candidats sont évalués sur leurs résultats en licence</a:t>
            </a:r>
          </a:p>
          <a:p>
            <a:pPr marL="0" indent="0">
              <a:buNone/>
            </a:pPr>
            <a:endParaRPr lang="fr-FR" sz="2700" b="1" dirty="0"/>
          </a:p>
          <a:p>
            <a:pPr marL="0" indent="0">
              <a:buNone/>
            </a:pPr>
            <a:r>
              <a:rPr lang="fr-FR" sz="2900" b="1" dirty="0">
                <a:solidFill>
                  <a:srgbClr val="F28E65"/>
                </a:solidFill>
              </a:rPr>
              <a:t>Deux parcours proposés sur Parcoursup cette année par les universités pour accéder aux études de maïeutique (sage-femme), médecine, odontologie (dentaire), pharmacie ou kinésithérapie :</a:t>
            </a:r>
            <a:endParaRPr lang="fr-FR" sz="2900" dirty="0">
              <a:solidFill>
                <a:srgbClr val="F28E65"/>
              </a:solidFill>
            </a:endParaRPr>
          </a:p>
          <a:p>
            <a:pPr marL="0" indent="0">
              <a:buNone/>
            </a:pPr>
            <a:endParaRPr lang="fr-FR" sz="2700" dirty="0"/>
          </a:p>
          <a:p>
            <a:r>
              <a:rPr lang="fr-FR" sz="2700" b="1" dirty="0"/>
              <a:t>Une licence avec option « accès santé » (L.AS)</a:t>
            </a:r>
          </a:p>
          <a:p>
            <a:pPr marL="0" indent="0">
              <a:buNone/>
            </a:pPr>
            <a:r>
              <a:rPr lang="fr-FR" sz="2700" dirty="0"/>
              <a:t>Exemple : licence de Droit, SVT, Gestion économie avec des enseignements supplémentaires liés à l’option santé</a:t>
            </a:r>
          </a:p>
          <a:p>
            <a:r>
              <a:rPr lang="fr-FR" sz="2700" b="1" dirty="0"/>
              <a:t>Un parcours spécifique « accès santé » (PASS) avec une option d’une autre discipline </a:t>
            </a:r>
          </a:p>
          <a:p>
            <a:pPr marL="0" indent="0">
              <a:buNone/>
            </a:pPr>
            <a:r>
              <a:rPr lang="fr-FR" sz="2700" dirty="0"/>
              <a:t>Exemple : PASS option Droit, PASS option biologie etc.</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Parcours d’accès </a:t>
            </a:r>
            <a:br>
              <a:rPr lang="fr-FR" dirty="0"/>
            </a:br>
            <a:r>
              <a:rPr lang="fr-FR" dirty="0"/>
              <a:t>aux études de santé (2/2)</a:t>
            </a:r>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a:t> PASS ou L.AS : comment ça marche ?</a:t>
            </a:r>
          </a:p>
          <a:p>
            <a:pPr marL="0" lvl="1"/>
            <a:r>
              <a:rPr lang="fr-FR" sz="2400" b="1" dirty="0"/>
              <a:t> Comment choisir sur Parcoursup le parcours qui vous convient le mieux ?</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a:solidFill>
                  <a:srgbClr val="F28E65"/>
                </a:solidFill>
              </a:rPr>
              <a:t>Consultez sur Parcoursup.fr :</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Des exemples</a:t>
            </a:r>
          </a:p>
          <a:p>
            <a:pPr marL="0" indent="0">
              <a:buFont typeface="Lucida Grande"/>
              <a:buNone/>
            </a:pPr>
            <a:r>
              <a:rPr lang="fr-FR" sz="2400" b="1" dirty="0">
                <a:solidFill>
                  <a:srgbClr val="F28E65"/>
                </a:solidFill>
                <a:sym typeface="Wingdings" panose="05000000000000000000" pitchFamily="2" charset="2"/>
              </a:rPr>
              <a:t> </a:t>
            </a:r>
            <a:r>
              <a:rPr lang="fr-FR" sz="2400" b="1" dirty="0">
                <a:solidFill>
                  <a:srgbClr val="F28E65"/>
                </a:solidFill>
              </a:rPr>
              <a:t>Une page d’information </a:t>
            </a:r>
            <a:r>
              <a:rPr lang="fr-FR" sz="2400" b="1" dirty="0">
                <a:solidFill>
                  <a:srgbClr val="F28E65"/>
                </a:solidFill>
                <a:sym typeface="Wingdings" panose="05000000000000000000" pitchFamily="2" charset="2"/>
              </a:rPr>
              <a:t> </a:t>
            </a:r>
            <a:r>
              <a:rPr lang="fr-FR" sz="2400" b="1" dirty="0">
                <a:solidFill>
                  <a:srgbClr val="F28E65"/>
                </a:solidFill>
              </a:rPr>
              <a:t>Une FAQ complète</a:t>
            </a:r>
            <a:endParaRPr lang="fr-FR" sz="2400" b="1" dirty="0"/>
          </a:p>
          <a:p>
            <a:pPr marL="0" indent="0">
              <a:buFont typeface="Lucida Grande"/>
              <a:buNone/>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255511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attendus et critères généraux d’examen des vœux </a:t>
            </a:r>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a:t>Une transparence garantie tout au long de la procédure :</a:t>
            </a:r>
            <a:endParaRPr lang="fr-FR" sz="2400" dirty="0"/>
          </a:p>
          <a:p>
            <a:pPr marL="0" indent="0">
              <a:buNone/>
            </a:pPr>
            <a:endParaRPr lang="fr-FR" dirty="0"/>
          </a:p>
          <a:p>
            <a:pPr marL="0" indent="0">
              <a:buNone/>
            </a:pPr>
            <a:r>
              <a:rPr lang="fr-FR" dirty="0"/>
              <a:t>Pour chaque formation :</a:t>
            </a:r>
          </a:p>
          <a:p>
            <a:r>
              <a:rPr lang="fr-FR" dirty="0"/>
              <a:t>Affichage </a:t>
            </a:r>
            <a:r>
              <a:rPr lang="fr-FR" b="1" dirty="0">
                <a:solidFill>
                  <a:srgbClr val="F28E65"/>
                </a:solidFill>
              </a:rPr>
              <a:t>des attendus (connaissances et compétences nécessaires pour réussir dans la formation) </a:t>
            </a:r>
            <a:r>
              <a:rPr lang="fr-FR" dirty="0"/>
              <a:t>: ils sont principalement définis à l’échelle nationale (attendus nationaux)  avec parfois des compléments (attendus locaux)</a:t>
            </a:r>
          </a:p>
          <a:p>
            <a:pPr marL="0" indent="0">
              <a:buNone/>
            </a:pPr>
            <a:endParaRPr lang="fr-FR" dirty="0"/>
          </a:p>
          <a:p>
            <a:r>
              <a:rPr lang="fr-FR" dirty="0"/>
              <a:t>Affichage des </a:t>
            </a:r>
            <a:r>
              <a:rPr lang="fr-FR" b="1" dirty="0">
                <a:solidFill>
                  <a:srgbClr val="F28E65"/>
                </a:solidFill>
              </a:rPr>
              <a:t>critères généraux d’examen des vœux </a:t>
            </a:r>
            <a:r>
              <a:rPr lang="fr-FR" dirty="0"/>
              <a:t>: ces informations permettent d’éclairer les lycéens sur les éléments de leur dossier qui seront pris en compte par les commissions d’examen des vœux pour examiner les dossiers et ensuite faire des propositions d’admission</a:t>
            </a:r>
          </a:p>
          <a:p>
            <a:pPr marL="0" indent="0">
              <a:buNone/>
            </a:pPr>
            <a:endParaRPr lang="fr-FR" dirty="0"/>
          </a:p>
          <a:p>
            <a:r>
              <a:rPr lang="fr-FR" dirty="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a:solidFill>
                  <a:srgbClr val="3D566E"/>
                </a:solidFill>
              </a:rPr>
              <a:t>ETAPE 2 : INSCRIPTION, FORMULATION DES VŒUX ET </a:t>
            </a:r>
            <a:r>
              <a:rPr lang="fr-FR" dirty="0"/>
              <a:t>FINALISATION DU DOSSIER</a:t>
            </a:r>
            <a:r>
              <a:rPr lang="fr-FR" dirty="0">
                <a:solidFill>
                  <a:srgbClr val="3D566E"/>
                </a:solidFill>
              </a:rPr>
              <a:t> SUR PARCOURSUP</a:t>
            </a: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22 janvier &gt; </a:t>
            </a:r>
            <a:r>
              <a:rPr lang="fr-FR" i="1" dirty="0">
                <a:solidFill>
                  <a:srgbClr val="3D566E"/>
                </a:solidFill>
              </a:rPr>
              <a:t>12 mars </a:t>
            </a:r>
            <a:r>
              <a:rPr lang="fr-FR" dirty="0">
                <a:solidFill>
                  <a:srgbClr val="3D566E"/>
                </a:solidFill>
              </a:rPr>
              <a:t>&gt; 2 avril 2020</a:t>
            </a:r>
          </a:p>
        </p:txBody>
      </p:sp>
    </p:spTree>
    <p:extLst>
      <p:ext uri="{BB962C8B-B14F-4D97-AF65-F5344CB8AC3E}">
        <p14:creationId xmlns:p14="http://schemas.microsoft.com/office/powerpoint/2010/main" val="353420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a:t>sommaire</a:t>
            </a:r>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a:t> Les objectifs et le calendrier 2020</a:t>
            </a:r>
          </a:p>
          <a:p>
            <a:pPr marL="0">
              <a:lnSpc>
                <a:spcPct val="170000"/>
              </a:lnSpc>
            </a:pPr>
            <a:r>
              <a:rPr lang="fr-FR" dirty="0"/>
              <a:t> Les principes clés de Parcoursup</a:t>
            </a:r>
          </a:p>
          <a:p>
            <a:pPr marL="0">
              <a:lnSpc>
                <a:spcPct val="170000"/>
              </a:lnSpc>
            </a:pPr>
            <a:r>
              <a:rPr lang="fr-FR" dirty="0"/>
              <a:t> L’accompagnement pour l’élaboration du projet d’orientation</a:t>
            </a:r>
          </a:p>
          <a:p>
            <a:pPr marL="0">
              <a:lnSpc>
                <a:spcPct val="170000"/>
              </a:lnSpc>
            </a:pPr>
            <a:r>
              <a:rPr lang="fr-FR" dirty="0"/>
              <a:t>Etape 1 – 20 décembre &gt; 22 janvier 2020 : découverte des formations</a:t>
            </a:r>
          </a:p>
          <a:p>
            <a:pPr marL="0">
              <a:lnSpc>
                <a:spcPct val="170000"/>
              </a:lnSpc>
            </a:pPr>
            <a:r>
              <a:rPr lang="fr-FR" dirty="0"/>
              <a:t> Etape 2 – 22 janvier &gt; 2 avril 2020 : inscription, formulation des vœux et finalisation du dossier sur Parcoursup </a:t>
            </a:r>
          </a:p>
          <a:p>
            <a:pPr marL="0">
              <a:lnSpc>
                <a:spcPct val="170000"/>
              </a:lnSpc>
            </a:pPr>
            <a:r>
              <a:rPr lang="fr-FR" dirty="0"/>
              <a:t> Etape 3 – 19 mai &gt; 17 juillet 2020 : phase d’admission</a:t>
            </a:r>
          </a:p>
        </p:txBody>
      </p:sp>
    </p:spTree>
    <p:extLst>
      <p:ext uri="{BB962C8B-B14F-4D97-AF65-F5344CB8AC3E}">
        <p14:creationId xmlns:p14="http://schemas.microsoft.com/office/powerpoint/2010/main" val="79267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S’INSCRIRE SUR PARCOURSUP</a:t>
            </a:r>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a:t>Les </a:t>
            </a:r>
            <a:r>
              <a:rPr lang="fr-FR" sz="2200" b="1" dirty="0">
                <a:solidFill>
                  <a:srgbClr val="F28E65"/>
                </a:solidFill>
              </a:rPr>
              <a:t>éléments nécessaires à l’inscription </a:t>
            </a:r>
            <a:r>
              <a:rPr lang="fr-FR" dirty="0"/>
              <a:t>: </a:t>
            </a:r>
          </a:p>
          <a:p>
            <a:r>
              <a:rPr lang="fr-FR" dirty="0"/>
              <a:t>Une </a:t>
            </a:r>
            <a:r>
              <a:rPr lang="fr-FR" b="1" dirty="0"/>
              <a:t>adresse électronique valide </a:t>
            </a:r>
            <a:r>
              <a:rPr lang="fr-FR" dirty="0"/>
              <a:t>: pour échanger et recevoir les informations sur votre dossier </a:t>
            </a:r>
          </a:p>
          <a:p>
            <a:r>
              <a:rPr lang="fr-FR" b="1" dirty="0"/>
              <a:t>L’INE </a:t>
            </a:r>
            <a:r>
              <a:rPr lang="fr-FR" dirty="0"/>
              <a:t>(identifiant national élève en lycée général, technologique ou professionnel) ou </a:t>
            </a:r>
            <a:r>
              <a:rPr lang="fr-FR" b="1" dirty="0"/>
              <a:t>INAA</a:t>
            </a:r>
            <a:r>
              <a:rPr lang="fr-FR" dirty="0"/>
              <a:t> (en lycée agricole)  : sur les bulletins scolaires ou le relevé de notes des épreuves anticipées du baccalauréat </a:t>
            </a:r>
          </a:p>
          <a:p>
            <a:r>
              <a:rPr lang="fr-FR" dirty="0"/>
              <a:t>Cas des lycées français à l’étranger : l’établissement fournit l’identifiant à utiliser pour créer son dossier</a:t>
            </a:r>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Important : renseigner un numéro de portable </a:t>
            </a:r>
            <a:r>
              <a:rPr lang="fr-FR" i="1" dirty="0">
                <a:solidFill>
                  <a:srgbClr val="3D566E"/>
                </a:solidFill>
              </a:rPr>
              <a:t>pour recevoir les alertes envoyées par la plateforme. </a:t>
            </a:r>
            <a:r>
              <a:rPr lang="fr-FR" b="1" i="1" dirty="0">
                <a:solidFill>
                  <a:srgbClr val="3D566E"/>
                </a:solidFill>
              </a:rPr>
              <a:t>Les parents ou tuteurs légaux </a:t>
            </a:r>
            <a:r>
              <a:rPr lang="fr-FR" i="1" dirty="0">
                <a:solidFill>
                  <a:srgbClr val="3D566E"/>
                </a:solidFill>
              </a:rPr>
              <a:t>peuvent également renseigner leur numéro de portable pour recevoir les mêmes alertes Parcoursup. </a:t>
            </a: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Des questions ? Besoin d’assistance pour s’inscrire ? </a:t>
            </a:r>
          </a:p>
          <a:p>
            <a:pPr fontAlgn="auto">
              <a:spcBef>
                <a:spcPts val="0"/>
              </a:spcBef>
              <a:spcAft>
                <a:spcPts val="0"/>
              </a:spcAft>
              <a:defRPr/>
            </a:pPr>
            <a:r>
              <a:rPr lang="fr-FR" sz="1600" b="1" dirty="0"/>
              <a:t>&gt; Numéro vert : 0 800 400 070 (des numéros spécifiques pour les départements d’outre-mer)</a:t>
            </a:r>
          </a:p>
          <a:p>
            <a:pPr fontAlgn="auto">
              <a:spcBef>
                <a:spcPts val="0"/>
              </a:spcBef>
              <a:spcAft>
                <a:spcPts val="0"/>
              </a:spcAft>
              <a:defRPr/>
            </a:pPr>
            <a:r>
              <a:rPr lang="fr-FR" sz="1600" b="1" dirty="0"/>
              <a:t>&gt; Messagerie contact depuis son dossier </a:t>
            </a:r>
          </a:p>
          <a:p>
            <a:pPr fontAlgn="auto">
              <a:spcBef>
                <a:spcPts val="0"/>
              </a:spcBef>
              <a:spcAft>
                <a:spcPts val="0"/>
              </a:spcAft>
              <a:defRPr/>
            </a:pPr>
            <a:r>
              <a:rPr lang="fr-FR" sz="1600" b="1" dirty="0"/>
              <a:t>&gt; Tutoriels disponibles sur le site Parcoursup.fr </a:t>
            </a:r>
          </a:p>
        </p:txBody>
      </p:sp>
    </p:spTree>
    <p:extLst>
      <p:ext uri="{BB962C8B-B14F-4D97-AF65-F5344CB8AC3E}">
        <p14:creationId xmlns:p14="http://schemas.microsoft.com/office/powerpoint/2010/main" val="122344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Consolider son projet d’orientation (1/2)</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généraux d’examen des vœux, taux d’accès, nombre de places, taux de réussite, taux d’insertion professionnelle … </a:t>
            </a:r>
          </a:p>
          <a:p>
            <a:pPr algn="ctr" fontAlgn="auto">
              <a:spcBef>
                <a:spcPts val="0"/>
              </a:spcBef>
              <a:spcAft>
                <a:spcPts val="0"/>
              </a:spcAft>
              <a:defRPr/>
            </a:pPr>
            <a:endParaRPr lang="fr-FR" b="1" cap="all" dirty="0">
              <a:solidFill>
                <a:srgbClr val="3D566E"/>
              </a:solidFill>
            </a:endParaRPr>
          </a:p>
          <a:p>
            <a:pPr algn="ctr" fontAlgn="auto">
              <a:spcBef>
                <a:spcPts val="0"/>
              </a:spcBef>
              <a:spcAft>
                <a:spcPts val="0"/>
              </a:spcAft>
              <a:defRPr/>
            </a:pPr>
            <a:r>
              <a:rPr lang="fr-FR" b="1" cap="all" dirty="0">
                <a:solidFill>
                  <a:srgbClr val="3D566E"/>
                </a:solidFill>
              </a:rPr>
              <a:t>ces données sont essentielles </a:t>
            </a: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pour réfléchir sur son projet de poursuite d’études et formuler des vœux </a:t>
            </a:r>
            <a:endParaRPr lang="fr-FR" altLang="fr-FR" sz="2000" dirty="0">
              <a:solidFill>
                <a:srgbClr val="3D566E"/>
              </a:solidFill>
            </a:endParaRPr>
          </a:p>
          <a:p>
            <a:pPr marL="177800" lvl="0" indent="-177800" fontAlgn="base">
              <a:spcBef>
                <a:spcPct val="20000"/>
              </a:spcBef>
              <a:spcAft>
                <a:spcPct val="0"/>
              </a:spcAft>
              <a:buSzPct val="100000"/>
              <a:buBlip>
                <a:blip r:embed="rId2"/>
              </a:buBlip>
            </a:pPr>
            <a:r>
              <a:rPr lang="fr-FR" altLang="fr-FR" sz="2000" b="1" dirty="0">
                <a:solidFill>
                  <a:srgbClr val="3D566E"/>
                </a:solidFill>
              </a:rPr>
              <a:t>à discuter avec les professeurs, professeurs principaux et les psychologues de l’Education nationale </a:t>
            </a:r>
          </a:p>
        </p:txBody>
      </p:sp>
    </p:spTree>
    <p:extLst>
      <p:ext uri="{BB962C8B-B14F-4D97-AF65-F5344CB8AC3E}">
        <p14:creationId xmlns:p14="http://schemas.microsoft.com/office/powerpoint/2010/main" val="216670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 (2/2)</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22</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a:solidFill>
                  <a:srgbClr val="F28E65"/>
                </a:solidFill>
              </a:rPr>
              <a:t>Un accompagnement pour les élèves en situation de handicap ou atteints d’un trouble de santé invalidant : </a:t>
            </a:r>
          </a:p>
          <a:p>
            <a:pPr algn="just"/>
            <a:r>
              <a:rPr lang="fr-FR" b="1" dirty="0"/>
              <a:t>Chaque formation dispose d’un référent handicap </a:t>
            </a:r>
            <a:r>
              <a:rPr lang="fr-FR" sz="1800" dirty="0"/>
              <a:t>pour informer les familles sur les aménagements possibles</a:t>
            </a:r>
          </a:p>
          <a:p>
            <a:r>
              <a:rPr lang="fr-FR" b="1" dirty="0"/>
              <a:t>Le lycéen peut renseigner une fiche de liaison  </a:t>
            </a:r>
            <a:r>
              <a:rPr lang="fr-FR" sz="1800" dirty="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p>
          <a:p>
            <a:pPr marL="0" indent="0">
              <a:buNone/>
            </a:pPr>
            <a:r>
              <a:rPr lang="fr-FR" sz="1800" u="sng" dirty="0"/>
              <a:t>Pendant la phase d’admission</a:t>
            </a:r>
            <a:r>
              <a:rPr lang="fr-FR" sz="1800" dirty="0"/>
              <a:t>, si le lycéen demande le réexamen de son dossier pour trouver une formation qui répond à ses besoins spécifiques, elle sera automatiquement transmise à la commission académique en charge d’étudier son dossier.  </a:t>
            </a:r>
          </a:p>
          <a:p>
            <a:pPr marL="0" indent="0">
              <a:buNone/>
            </a:pPr>
            <a:r>
              <a:rPr lang="fr-FR" sz="1800" u="sng" dirty="0"/>
              <a:t>Lors de l’inscription administrative dans  son futur établissement</a:t>
            </a:r>
            <a:r>
              <a:rPr lang="fr-FR" sz="1800" dirty="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Formuler des vœux motivés </a:t>
            </a:r>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a:t>Des vœux formulés sans contrainte par le candidat, qui sont le fruit de sa réflexion  personnelle et de ses échanges avec l’équipe pédagogique :</a:t>
            </a:r>
          </a:p>
          <a:p>
            <a:pPr marL="0" indent="0">
              <a:buNone/>
              <a:defRPr/>
            </a:pPr>
            <a:endParaRPr lang="fr-FR" sz="6400" dirty="0"/>
          </a:p>
          <a:p>
            <a:pPr>
              <a:defRPr/>
            </a:pPr>
            <a:r>
              <a:rPr lang="fr-FR" sz="7200" b="1" dirty="0">
                <a:solidFill>
                  <a:srgbClr val="F28E65"/>
                </a:solidFill>
              </a:rPr>
              <a:t>Des vœux motivés </a:t>
            </a:r>
            <a:r>
              <a:rPr lang="fr-FR" sz="7200" dirty="0"/>
              <a:t>: en quelques lignes, le lycéen explique ce qui motive chacun de ses vœux. Il est accompagné par son professeur principal</a:t>
            </a:r>
          </a:p>
          <a:p>
            <a:pPr marL="0" indent="0">
              <a:buNone/>
              <a:defRPr/>
            </a:pPr>
            <a:endParaRPr lang="fr-FR" sz="6400" b="1" dirty="0"/>
          </a:p>
          <a:p>
            <a:pPr>
              <a:defRPr/>
            </a:pPr>
            <a:r>
              <a:rPr lang="fr-FR" sz="7200" b="1" dirty="0">
                <a:solidFill>
                  <a:srgbClr val="F28E65"/>
                </a:solidFill>
              </a:rPr>
              <a:t>Des vœux non classés </a:t>
            </a:r>
            <a:r>
              <a:rPr lang="fr-FR" sz="7200" dirty="0"/>
              <a:t>: aucune contrainte imposée pour éviter toute autocensure</a:t>
            </a:r>
          </a:p>
          <a:p>
            <a:pPr marL="0" indent="0">
              <a:buNone/>
              <a:defRPr/>
            </a:pPr>
            <a:r>
              <a:rPr lang="fr-FR" sz="7200" dirty="0"/>
              <a:t> </a:t>
            </a:r>
            <a:endParaRPr lang="fr-FR" sz="6400" dirty="0"/>
          </a:p>
          <a:p>
            <a:pPr>
              <a:defRPr/>
            </a:pPr>
            <a:r>
              <a:rPr lang="fr-FR" sz="7200" dirty="0"/>
              <a:t>Pour des </a:t>
            </a:r>
            <a:r>
              <a:rPr lang="fr-FR" sz="7200" b="1" dirty="0">
                <a:solidFill>
                  <a:srgbClr val="F28E65"/>
                </a:solidFill>
              </a:rPr>
              <a:t>formations sélectives </a:t>
            </a:r>
            <a:r>
              <a:rPr lang="fr-FR" sz="7200" dirty="0"/>
              <a:t>(Classe prépa, BTS, DUT, écoles, IFSI, IEP…) et </a:t>
            </a:r>
            <a:r>
              <a:rPr lang="fr-FR" sz="7200" b="1" dirty="0">
                <a:solidFill>
                  <a:srgbClr val="F28E65"/>
                </a:solidFill>
              </a:rPr>
              <a:t>non sélectives </a:t>
            </a:r>
            <a:r>
              <a:rPr lang="fr-FR" sz="7200" dirty="0"/>
              <a:t>(licence, PASS)</a:t>
            </a:r>
          </a:p>
          <a:p>
            <a:pPr marL="0" indent="0">
              <a:buNone/>
              <a:defRPr/>
            </a:pPr>
            <a:endParaRPr lang="fr-FR" sz="7200" u="sng" dirty="0"/>
          </a:p>
          <a:p>
            <a:pPr marL="0" indent="0">
              <a:buNone/>
              <a:defRPr/>
            </a:pPr>
            <a:endParaRPr lang="fr-FR" sz="7200" u="sng" dirty="0"/>
          </a:p>
          <a:p>
            <a:pPr marL="0" indent="0">
              <a:buNone/>
              <a:defRPr/>
            </a:pPr>
            <a:endParaRPr lang="fr-FR" sz="7200" dirty="0"/>
          </a:p>
          <a:p>
            <a:pPr>
              <a:defRPr/>
            </a:pPr>
            <a:r>
              <a:rPr lang="fr-FR" sz="7200" dirty="0"/>
              <a:t> </a:t>
            </a:r>
            <a:r>
              <a:rPr lang="fr-FR" sz="7200" b="1" dirty="0">
                <a:solidFill>
                  <a:srgbClr val="F28E65"/>
                </a:solidFill>
              </a:rPr>
              <a:t>Jusqu’à 10 vœux</a:t>
            </a:r>
          </a:p>
          <a:p>
            <a:pPr>
              <a:defRPr/>
            </a:pPr>
            <a:endParaRPr lang="fr-FR" sz="7200" dirty="0"/>
          </a:p>
          <a:p>
            <a:pPr marL="0" indent="0">
              <a:buNone/>
              <a:defRPr/>
            </a:pPr>
            <a:endParaRPr lang="fr-FR" sz="7200" dirty="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ses vœux 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(en 2019, les candidats ont formulé 9 vœux en moyenne)</a:t>
            </a:r>
          </a:p>
        </p:txBody>
      </p:sp>
    </p:spTree>
    <p:extLst>
      <p:ext uri="{BB962C8B-B14F-4D97-AF65-F5344CB8AC3E}">
        <p14:creationId xmlns:p14="http://schemas.microsoft.com/office/powerpoint/2010/main" val="259606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vœux multiples</a:t>
            </a:r>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a:t>Pour élargir les possibilités, les lycéens peuvent faire des vœux multiples pour certaines formations : </a:t>
            </a:r>
          </a:p>
          <a:p>
            <a:pPr marL="0" indent="0">
              <a:buNone/>
            </a:pPr>
            <a:endParaRPr lang="fr-FR" sz="1100" b="1" dirty="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vœux possibles.</a:t>
            </a:r>
          </a:p>
          <a:p>
            <a:pPr marL="0" lvl="1" indent="0">
              <a:lnSpc>
                <a:spcPct val="110000"/>
              </a:lnSpc>
              <a:buNone/>
              <a:defRPr/>
            </a:pPr>
            <a:endParaRPr lang="fr-FR" sz="2100" dirty="0"/>
          </a:p>
          <a:p>
            <a:pPr marL="0" lvl="1">
              <a:lnSpc>
                <a:spcPct val="110000"/>
              </a:lnSpc>
              <a:defRPr/>
            </a:pPr>
            <a:r>
              <a:rPr lang="fr-FR" sz="2100" b="1" dirty="0">
                <a:solidFill>
                  <a:srgbClr val="F28E65"/>
                </a:solidFill>
              </a:rPr>
              <a:t>Chaque vœu multiple est composé de sous-vœux qui correspondent chacun à un établissement différent.</a:t>
            </a:r>
            <a:r>
              <a:rPr lang="fr-FR" sz="2100" dirty="0"/>
              <a:t> </a:t>
            </a:r>
          </a:p>
          <a:p>
            <a:pPr marL="0" lvl="1" indent="0">
              <a:lnSpc>
                <a:spcPct val="110000"/>
              </a:lnSpc>
              <a:buNone/>
              <a:defRPr/>
            </a:pPr>
            <a:r>
              <a:rPr lang="fr-FR" sz="2100" dirty="0"/>
              <a:t>Vous pouvez choisir un ou plusieurs établissements, sans avoir besoin de les classer. Vous pouvez faire jusqu’à 20 sous-vœux pour l’ensemble des vœux multiples. </a:t>
            </a:r>
          </a:p>
          <a:p>
            <a:pPr marL="0" lvl="1" indent="0">
              <a:lnSpc>
                <a:spcPct val="110000"/>
              </a:lnSpc>
              <a:buNone/>
              <a:defRPr/>
            </a:pPr>
            <a:endParaRPr lang="fr-FR" sz="2100" dirty="0"/>
          </a:p>
          <a:p>
            <a:pPr marL="0" lvl="1">
              <a:lnSpc>
                <a:spcPct val="110000"/>
              </a:lnSpc>
              <a:defRPr/>
            </a:pPr>
            <a:r>
              <a:rPr lang="fr-FR" sz="2100" b="1" dirty="0">
                <a:solidFill>
                  <a:srgbClr val="F28E65"/>
                </a:solidFill>
              </a:rPr>
              <a:t>Les lycéens peuvent faire jusqu’à 20 sous-vœux </a:t>
            </a:r>
            <a:r>
              <a:rPr lang="fr-FR" sz="2100" dirty="0"/>
              <a:t>pour l’ensemble des vœux multiples </a:t>
            </a:r>
          </a:p>
          <a:p>
            <a:pPr marL="0" lvl="1" indent="0">
              <a:lnSpc>
                <a:spcPct val="110000"/>
              </a:lnSpc>
              <a:buNone/>
              <a:defRPr/>
            </a:pPr>
            <a:r>
              <a:rPr lang="fr-FR" sz="2100" dirty="0"/>
              <a:t>A noter: pour les écoles de commerce/management ou d'ingénieurs qui recrutent sur concours commun, les IFSI, les formations paramédicales regroupées, les EFTS, les parcours spécifiques "accès santé" (PASS) en Ile-de-France et le réseau des 7 Sciences Po / IEP qui recrutent sur concours commun, </a:t>
            </a:r>
            <a:r>
              <a:rPr lang="fr-FR" sz="2100" b="1" dirty="0"/>
              <a:t>le nombre de sous-vœux n’est pas limité et ils ne sont pas comptés dans le nombre maximum de sous-vœux autorisé.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22 janvier au 12 mars inclus</a:t>
            </a:r>
          </a:p>
        </p:txBody>
      </p:sp>
    </p:spTree>
    <p:extLst>
      <p:ext uri="{BB962C8B-B14F-4D97-AF65-F5344CB8AC3E}">
        <p14:creationId xmlns:p14="http://schemas.microsoft.com/office/powerpoint/2010/main" val="168425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(1/3)</a:t>
            </a:r>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a:t>BTS, DUT, classes prépa, DN MADE : </a:t>
            </a:r>
          </a:p>
          <a:p>
            <a:pPr marL="0" lvl="1">
              <a:lnSpc>
                <a:spcPct val="120000"/>
              </a:lnSpc>
              <a:defRPr/>
            </a:pPr>
            <a:r>
              <a:rPr lang="fr-FR" sz="1700" dirty="0"/>
              <a:t>ils sont regroupés par spécialité à l’échelle nationale</a:t>
            </a:r>
          </a:p>
          <a:p>
            <a:pPr marL="0" lvl="1">
              <a:lnSpc>
                <a:spcPct val="120000"/>
              </a:lnSpc>
              <a:defRPr/>
            </a:pPr>
            <a:r>
              <a:rPr lang="fr-FR" sz="1700" dirty="0"/>
              <a:t>chaque établissement proposant une même spécialité correspond à un sous-vœu</a:t>
            </a:r>
          </a:p>
          <a:p>
            <a:pPr marL="0" lvl="1">
              <a:lnSpc>
                <a:spcPct val="120000"/>
              </a:lnSpc>
              <a:defRPr/>
            </a:pPr>
            <a:r>
              <a:rPr lang="fr-FR" sz="1700" dirty="0"/>
              <a:t>pour demander une spécialité de BTS, DUT, classe prépa ou DN MADE : vous formulez un vœu multiple et vous pouvez choisir jusqu’à 10 sous-vœux dans cette spécialité</a:t>
            </a:r>
          </a:p>
          <a:p>
            <a:pPr marL="0" lvl="1">
              <a:lnSpc>
                <a:spcPct val="120000"/>
              </a:lnSpc>
              <a:defRPr/>
            </a:pPr>
            <a:r>
              <a:rPr lang="fr-FR" b="1" dirty="0"/>
              <a:t>Remarque</a:t>
            </a:r>
            <a:r>
              <a:rPr lang="fr-FR" dirty="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a:p>
          <a:p>
            <a:pPr marL="0" indent="0">
              <a:buNone/>
            </a:pPr>
            <a:endParaRPr lang="fr-FR" sz="1600" b="1" dirty="0"/>
          </a:p>
          <a:p>
            <a:pPr marL="0" indent="0">
              <a:buNone/>
            </a:pPr>
            <a:r>
              <a:rPr lang="fr-FR" sz="1900" b="1" dirty="0"/>
              <a:t>DCG (diplômes de comptabilité et de gestion) : </a:t>
            </a:r>
          </a:p>
          <a:p>
            <a:pPr marL="0" lvl="1">
              <a:lnSpc>
                <a:spcPct val="120000"/>
              </a:lnSpc>
              <a:defRPr/>
            </a:pPr>
            <a:r>
              <a:rPr lang="fr-FR" sz="1700" dirty="0"/>
              <a:t>ils sont regroupés à l’échelle nationale</a:t>
            </a:r>
          </a:p>
          <a:p>
            <a:pPr marL="0" lvl="1">
              <a:lnSpc>
                <a:spcPct val="120000"/>
              </a:lnSpc>
              <a:defRPr/>
            </a:pPr>
            <a:r>
              <a:rPr lang="fr-FR" sz="1700" dirty="0"/>
              <a:t>Chaque établissement proposant un DCG correspond à un sous-vœu</a:t>
            </a:r>
          </a:p>
          <a:p>
            <a:pPr marL="0" lvl="1">
              <a:lnSpc>
                <a:spcPct val="120000"/>
              </a:lnSpc>
              <a:spcBef>
                <a:spcPts val="0"/>
              </a:spcBef>
              <a:defRPr/>
            </a:pPr>
            <a:r>
              <a:rPr lang="fr-FR" sz="1700" dirty="0"/>
              <a:t>Pour demander un DCG : vous formulez un vœu multiple et vous pouvez choisir jusqu’à 10 sous-vœux</a:t>
            </a:r>
          </a:p>
          <a:p>
            <a:pPr marL="0" lvl="1">
              <a:lnSpc>
                <a:spcPct val="120000"/>
              </a:lnSpc>
              <a:spcBef>
                <a:spcPts val="0"/>
              </a:spcBef>
              <a:defRPr/>
            </a:pPr>
            <a:endParaRPr lang="fr-FR" sz="1600" dirty="0"/>
          </a:p>
          <a:p>
            <a:pPr marL="0" lvl="1" indent="0">
              <a:lnSpc>
                <a:spcPct val="120000"/>
              </a:lnSpc>
              <a:spcBef>
                <a:spcPts val="0"/>
              </a:spcBef>
              <a:buNone/>
              <a:defRPr/>
            </a:pPr>
            <a:r>
              <a:rPr lang="fr-FR" b="1" dirty="0">
                <a:solidFill>
                  <a:srgbClr val="F28E65"/>
                </a:solidFill>
              </a:rPr>
              <a:t>A savoir : pour l’ensemble de ces formations, vous 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900" b="1" dirty="0"/>
          </a:p>
          <a:p>
            <a:pPr marL="0" lvl="1">
              <a:lnSpc>
                <a:spcPct val="110000"/>
              </a:lnSpc>
              <a:defRPr/>
            </a:pPr>
            <a:endParaRPr lang="fr-FR" sz="1600" dirty="0"/>
          </a:p>
          <a:p>
            <a:pPr marL="0" lvl="1">
              <a:lnSpc>
                <a:spcPct val="110000"/>
              </a:lnSpc>
              <a:defRPr/>
            </a:pPr>
            <a:endParaRPr lang="fr-FR" sz="1600" dirty="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vous demandez un BTS « Métiers de la chimie » dans 7 établissements différents</a:t>
            </a:r>
            <a:endParaRPr lang="fr-FR" sz="1000" b="1" dirty="0"/>
          </a:p>
          <a:p>
            <a:pPr fontAlgn="auto">
              <a:spcBef>
                <a:spcPts val="0"/>
              </a:spcBef>
              <a:spcAft>
                <a:spcPts val="0"/>
              </a:spcAft>
              <a:defRPr/>
            </a:pPr>
            <a:r>
              <a:rPr lang="fr-FR" sz="1600" dirty="0">
                <a:sym typeface="Wingdings" panose="05000000000000000000" pitchFamily="2" charset="2"/>
              </a:rPr>
              <a:t> Dans votre dossier, ces demandes comptent 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(2/3)</a:t>
            </a:r>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a:t>Les IFSI (instituts de formation en soin infirmier) et les formations d’orthophonie, orthoptie et audioprothèse (pour la plupart d’entre elles)</a:t>
            </a:r>
          </a:p>
          <a:p>
            <a:pPr marL="0" indent="0">
              <a:buNone/>
            </a:pPr>
            <a:endParaRPr lang="fr-FR" sz="1800" b="1" dirty="0"/>
          </a:p>
          <a:p>
            <a:pPr marL="0" lvl="1">
              <a:defRPr/>
            </a:pPr>
            <a:r>
              <a:rPr lang="fr-FR" sz="1600" dirty="0"/>
              <a:t>Ils sont regroupés à l’échelle territoriale (au niveau de l’université)</a:t>
            </a:r>
          </a:p>
          <a:p>
            <a:pPr marL="0" lvl="1">
              <a:defRPr/>
            </a:pPr>
            <a:r>
              <a:rPr lang="fr-FR" sz="1600" dirty="0"/>
              <a:t>Un vœu multiple correspond à un regroupement d’établissements</a:t>
            </a:r>
          </a:p>
          <a:p>
            <a:pPr marL="0" lvl="1">
              <a:lnSpc>
                <a:spcPct val="110000"/>
              </a:lnSpc>
              <a:defRPr/>
            </a:pPr>
            <a:r>
              <a:rPr lang="fr-FR" sz="1600" dirty="0"/>
              <a:t>Pour demander un établissement : vous  formulez un vœu multiple correspondant un regroupement d’établissements. Chaque établissement correspond à un sous-vœu et le nombre de sous-vœux est illimité. </a:t>
            </a:r>
          </a:p>
          <a:p>
            <a:pPr marL="0" lvl="1">
              <a:lnSpc>
                <a:spcPct val="110000"/>
              </a:lnSpc>
              <a:defRPr/>
            </a:pPr>
            <a:r>
              <a:rPr lang="fr-FR" sz="1600" u="sng" dirty="0"/>
              <a:t>A savoir : vous pouvez formuler 5 vœux multiples maximum </a:t>
            </a:r>
          </a:p>
          <a:p>
            <a:pPr marL="0" lvl="1">
              <a:lnSpc>
                <a:spcPct val="110000"/>
              </a:lnSpc>
              <a:defRPr/>
            </a:pPr>
            <a:endParaRPr lang="fr-FR" sz="1600" b="1" dirty="0">
              <a:solidFill>
                <a:srgbClr val="F28E65"/>
              </a:solidFill>
            </a:endParaRPr>
          </a:p>
          <a:p>
            <a:pPr marL="0" indent="0">
              <a:buNone/>
            </a:pPr>
            <a:endParaRPr lang="fr-FR" dirty="0"/>
          </a:p>
          <a:p>
            <a:pPr marL="0" indent="0">
              <a:buNone/>
            </a:pPr>
            <a:endParaRPr lang="fr-FR" sz="1900" b="1" dirty="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Exemples : </a:t>
            </a:r>
          </a:p>
          <a:p>
            <a:pPr marL="742950" lvl="1" indent="-285750">
              <a:buFont typeface="Arial" panose="020B0604020202020204" pitchFamily="34" charset="0"/>
              <a:buChar char="•"/>
            </a:pPr>
            <a:r>
              <a:rPr lang="fr-FR" sz="1400" dirty="0"/>
              <a:t>vous demandez </a:t>
            </a:r>
            <a:r>
              <a:rPr lang="fr-FR" sz="1400" b="1" dirty="0"/>
              <a:t>une formation au sein du regroupement d’IFSI </a:t>
            </a:r>
            <a:r>
              <a:rPr lang="fr-FR" sz="1400" dirty="0"/>
              <a:t>porté par l’Université Bretagne Sud qui comprend 3 instituts). Cette demande compte pour 1 vœu multiple. Vous choisissez au sein de ce regroupement les instituts que vous souhaitez parmi les 3 proposés.</a:t>
            </a:r>
          </a:p>
          <a:p>
            <a:pPr marL="742950" lvl="1" indent="-285750">
              <a:buFont typeface="Arial" panose="020B0604020202020204" pitchFamily="34" charset="0"/>
              <a:buChar char="•"/>
            </a:pPr>
            <a:endParaRPr lang="fr-FR" sz="1400" dirty="0"/>
          </a:p>
          <a:p>
            <a:pPr marL="742950" lvl="1" indent="-285750">
              <a:buFont typeface="Arial" panose="020B0604020202020204" pitchFamily="34" charset="0"/>
              <a:buChar char="•"/>
            </a:pPr>
            <a:r>
              <a:rPr lang="fr-FR" sz="1400" dirty="0"/>
              <a:t>Vous demandez </a:t>
            </a:r>
            <a:r>
              <a:rPr lang="fr-FR" sz="1400" b="1" dirty="0"/>
              <a:t>une formation au sein du regroupement de formations d’orthophonie </a:t>
            </a:r>
            <a:r>
              <a:rPr lang="fr-FR" sz="1400" dirty="0"/>
              <a:t>de Nouvelle Aquitaine qui comprend 3 établissements. Cette demande compte pour 1 vœu multiple. Vous choisissez au sein de ce regroupement les établissements que vous souhaitez parmi les 3 proposés.</a:t>
            </a:r>
          </a:p>
          <a:p>
            <a:pPr marL="742950" lvl="1"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413903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a:t>CONCERNéES</a:t>
            </a:r>
            <a:r>
              <a:rPr lang="fr-FR" dirty="0"/>
              <a:t> PAR LES VŒUX MULTIPLES (3/3)</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a:t>Les écoles d’ingénieurs / de commerce et de management qui sont regroupées en réseau et qui recrutent sur concours commun</a:t>
            </a:r>
          </a:p>
          <a:p>
            <a:pPr marL="0" lvl="1">
              <a:lnSpc>
                <a:spcPct val="120000"/>
              </a:lnSpc>
              <a:defRPr/>
            </a:pPr>
            <a:r>
              <a:rPr lang="fr-FR" sz="1900" dirty="0"/>
              <a:t>Pour demander ces écoles vous formulez un vœu multiple pour un concours. Chaque école correspond à un sous-vœu et le nombre de sous-vœux est illimité.</a:t>
            </a:r>
          </a:p>
          <a:p>
            <a:pPr marL="0" indent="0">
              <a:buNone/>
            </a:pPr>
            <a:endParaRPr lang="fr-FR" sz="2100" b="1" dirty="0"/>
          </a:p>
          <a:p>
            <a:pPr marL="0" indent="0">
              <a:buNone/>
            </a:pPr>
            <a:r>
              <a:rPr lang="fr-FR" sz="2100" b="1" dirty="0"/>
              <a:t>Le réseau des 7 Sciences Po/IEP qui sont regroupées en réseau et qui recrutent sur concours commun (Aix, Lille, Lyon, Rennes, St Germain-en-Laye, Strasbourg, Toulouse)</a:t>
            </a:r>
          </a:p>
          <a:p>
            <a:pPr marL="0" lvl="1">
              <a:lnSpc>
                <a:spcPct val="120000"/>
              </a:lnSpc>
              <a:defRPr/>
            </a:pPr>
            <a:r>
              <a:rPr lang="fr-FR" sz="1900" dirty="0"/>
              <a:t>Pour demander ces IEP, vous formulez un vœu multiple pour le concours commun (constitué d’épreuves écrites). Chaque IEP correspond à un sous-vœu et le nombre de sous-vœux est illimité.</a:t>
            </a:r>
          </a:p>
          <a:p>
            <a:pPr marL="0" indent="0">
              <a:buNone/>
            </a:pPr>
            <a:endParaRPr lang="fr-FR" sz="2100" b="1" dirty="0"/>
          </a:p>
          <a:p>
            <a:pPr marL="0" indent="0">
              <a:buNone/>
            </a:pPr>
            <a:r>
              <a:rPr lang="fr-FR" sz="2100" b="1" dirty="0"/>
              <a:t>Les EFTS (établissements de formation en travail social) sont regroupés par diplôme d’Etat à l’échelle nationale</a:t>
            </a:r>
          </a:p>
          <a:p>
            <a:pPr marL="0" lvl="1">
              <a:lnSpc>
                <a:spcPct val="120000"/>
              </a:lnSpc>
              <a:defRPr/>
            </a:pPr>
            <a:r>
              <a:rPr lang="fr-FR" sz="1900" dirty="0"/>
              <a:t>Pour demander un EFTS, vous formulez un vœu multiple par DE. Chaque EFTS correspond à un sous-vœu et le nombre de sous-vœux est illimité.</a:t>
            </a:r>
          </a:p>
          <a:p>
            <a:pPr marL="0" indent="0">
              <a:buNone/>
            </a:pPr>
            <a:endParaRPr lang="fr-FR" sz="2100" b="1" dirty="0"/>
          </a:p>
          <a:p>
            <a:pPr marL="0" indent="0">
              <a:buNone/>
            </a:pPr>
            <a:r>
              <a:rPr lang="fr-FR" sz="2100" b="1" dirty="0"/>
              <a:t>Les parcours spécifiques « accès santé » en Ile-de-France sont regroupés à l’échelle régionale</a:t>
            </a:r>
          </a:p>
          <a:p>
            <a:pPr marL="0" lvl="1">
              <a:lnSpc>
                <a:spcPct val="120000"/>
              </a:lnSpc>
              <a:defRPr/>
            </a:pPr>
            <a:r>
              <a:rPr lang="fr-FR" sz="1900" dirty="0"/>
              <a:t>Pour demander un PASS en IDF, vous formulez un vœu multiple. Chacune des 7 UFR médicales de la région correspond à un sous-vœu et le nombre de sous-vœux est illimité.</a:t>
            </a:r>
          </a:p>
          <a:p>
            <a:pPr marL="0" indent="0">
              <a:buNone/>
            </a:pPr>
            <a:endParaRPr lang="fr-FR" sz="1900" b="1" dirty="0"/>
          </a:p>
          <a:p>
            <a:pPr marL="0" indent="0">
              <a:buNone/>
            </a:pPr>
            <a:endParaRPr lang="fr-FR" sz="1900" b="1" dirty="0"/>
          </a:p>
          <a:p>
            <a:pPr marL="0" indent="0">
              <a:buNone/>
            </a:pPr>
            <a:endParaRPr lang="fr-FR" sz="1900" b="1" dirty="0"/>
          </a:p>
          <a:p>
            <a:pPr marL="0" indent="0">
              <a:buNone/>
            </a:pPr>
            <a:endParaRPr lang="fr-FR" sz="16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27</a:t>
            </a:fld>
            <a:endParaRPr lang="fr-FR" dirty="0"/>
          </a:p>
        </p:txBody>
      </p:sp>
    </p:spTree>
    <p:extLst>
      <p:ext uri="{BB962C8B-B14F-4D97-AF65-F5344CB8AC3E}">
        <p14:creationId xmlns:p14="http://schemas.microsoft.com/office/powerpoint/2010/main" val="266804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a:t>Plus de formations en apprentissage</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a:t>La plateforme Parcoursup offre en 2020 plus de possibilités de faire des vœux pour des formations en apprentissage  : </a:t>
            </a:r>
          </a:p>
          <a:p>
            <a:pPr marL="0" indent="0">
              <a:buFont typeface="Lucida Grande"/>
              <a:buNone/>
            </a:pPr>
            <a:endParaRPr lang="fr-FR" sz="1100" b="1" dirty="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 L’apprenti est à la fois salarié auprès d’un employeur et apprenti étudiant des métiers. Il est lié à l’employeur par un contrat d’apprentissage et perçoit une rémunération.</a:t>
            </a:r>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a:solidFill>
                <a:srgbClr val="F28E65"/>
              </a:solidFill>
            </a:endParaRPr>
          </a:p>
          <a:p>
            <a:r>
              <a:rPr lang="fr-FR" sz="1800" b="1" dirty="0">
                <a:solidFill>
                  <a:srgbClr val="F28E65"/>
                </a:solidFill>
              </a:rPr>
              <a:t>Il 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a:p>
          <a:p>
            <a:r>
              <a:rPr lang="fr-FR" sz="1800" b="1" dirty="0">
                <a:solidFill>
                  <a:srgbClr val="F28E65"/>
                </a:solidFill>
              </a:rPr>
              <a:t>Comme 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a:t>Questionnaires DROIT &amp; SCIENCES : A quoi ça sert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t>Des questionnaires d’auto-évaluation pour aider les candidats dans leur réflexion :</a:t>
            </a:r>
          </a:p>
          <a:p>
            <a:pPr marL="0" indent="0">
              <a:buFont typeface="Lucida Grande"/>
              <a:buNone/>
              <a:defRPr/>
            </a:pPr>
            <a:endParaRPr lang="fr-FR" sz="1600" dirty="0"/>
          </a:p>
          <a:p>
            <a:pPr>
              <a:defRPr/>
            </a:pPr>
            <a:r>
              <a:rPr lang="fr-FR" sz="1600" dirty="0"/>
              <a:t>Ces questionnaires concernent uniquement les candidats qui souhaitent postuler en </a:t>
            </a:r>
            <a:r>
              <a:rPr lang="fr-FR" sz="1600" b="1" dirty="0">
                <a:solidFill>
                  <a:srgbClr val="F28E65"/>
                </a:solidFill>
              </a:rPr>
              <a:t>licence de Droit ou dans l’une des 14 licences scientifiques proposées sur Parcoursup</a:t>
            </a:r>
          </a:p>
          <a:p>
            <a:pPr>
              <a:defRPr/>
            </a:pPr>
            <a:endParaRPr lang="fr-FR" sz="1600" b="1" dirty="0">
              <a:solidFill>
                <a:srgbClr val="F28E65"/>
              </a:solidFill>
            </a:endParaRPr>
          </a:p>
          <a:p>
            <a:pPr>
              <a:defRPr/>
            </a:pPr>
            <a:r>
              <a:rPr lang="fr-FR" sz="1600" dirty="0"/>
              <a:t>Ils aident les candidats à avoir un premier aperçu des types de connaissances et de compétences à mobiliser dans la formation demandée. </a:t>
            </a:r>
          </a:p>
          <a:p>
            <a:pPr marL="0" indent="0">
              <a:buNone/>
              <a:defRPr/>
            </a:pPr>
            <a:endParaRPr lang="fr-FR" sz="1600" dirty="0"/>
          </a:p>
          <a:p>
            <a:pPr>
              <a:defRPr/>
            </a:pPr>
            <a:r>
              <a:rPr lang="fr-FR" sz="1600" dirty="0"/>
              <a:t>Les résultats n'appartiennent qu’au seul candidat. </a:t>
            </a:r>
            <a:r>
              <a:rPr lang="fr-FR" sz="1600" b="1" dirty="0">
                <a:solidFill>
                  <a:srgbClr val="F28E65"/>
                </a:solidFill>
              </a:rPr>
              <a:t>Ils ne sont en aucun cas transmis aux universités.</a:t>
            </a:r>
          </a:p>
          <a:p>
            <a:pPr marL="0" indent="0">
              <a:buNone/>
              <a:defRPr/>
            </a:pPr>
            <a:endParaRPr lang="fr-FR" sz="1600" b="1" dirty="0"/>
          </a:p>
          <a:p>
            <a:pPr>
              <a:defRPr/>
            </a:pPr>
            <a:r>
              <a:rPr lang="fr-FR" sz="1600" b="1" dirty="0">
                <a:solidFill>
                  <a:srgbClr val="F28E65"/>
                </a:solidFill>
              </a:rPr>
              <a:t>Chaque candidat concerné doit obligatoirement répondre au questionnaire correspondant à la formation de son choix : </a:t>
            </a:r>
          </a:p>
          <a:p>
            <a:pPr lvl="1">
              <a:defRPr/>
            </a:pPr>
            <a:r>
              <a:rPr lang="fr-FR" sz="1600" b="1" dirty="0"/>
              <a:t>Accessible depuis la fiche de formation sur Parcoursup </a:t>
            </a:r>
            <a:r>
              <a:rPr lang="fr-FR" sz="1600" dirty="0"/>
              <a:t>au moment où le lycéen formule son vœu</a:t>
            </a:r>
            <a:endParaRPr lang="fr-FR" sz="1800" dirty="0"/>
          </a:p>
          <a:p>
            <a:pPr lvl="1">
              <a:defRPr/>
            </a:pPr>
            <a:r>
              <a:rPr lang="fr-FR" sz="1600" b="1" dirty="0"/>
              <a:t>Une </a:t>
            </a:r>
            <a:r>
              <a:rPr lang="fr-FR" sz="1600" b="1" u="sng" dirty="0"/>
              <a:t>attestation à télécharger et à joindre à son dossier avant le 2 avril 2020  inclus          </a:t>
            </a:r>
          </a:p>
        </p:txBody>
      </p:sp>
    </p:spTree>
    <p:extLst>
      <p:ext uri="{BB962C8B-B14F-4D97-AF65-F5344CB8AC3E}">
        <p14:creationId xmlns:p14="http://schemas.microsoft.com/office/powerpoint/2010/main" val="993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Parcoursup : les objectifs </a:t>
            </a:r>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a:solidFill>
                  <a:srgbClr val="F28E65"/>
                </a:solidFill>
              </a:rPr>
              <a:t> Renforcer l’accompagnement à l’orientation pour aider les lycéens </a:t>
            </a:r>
            <a:r>
              <a:rPr lang="fr-FR" sz="2800" dirty="0"/>
              <a:t>de terminale à construire leur projet d’études</a:t>
            </a:r>
          </a:p>
          <a:p>
            <a:pPr marL="0" indent="0">
              <a:buNone/>
              <a:defRPr/>
            </a:pPr>
            <a:r>
              <a:rPr lang="fr-FR" sz="2800" dirty="0"/>
              <a:t>   </a:t>
            </a:r>
          </a:p>
          <a:p>
            <a:pPr>
              <a:defRPr/>
            </a:pPr>
            <a:r>
              <a:rPr lang="fr-FR" sz="2800" b="1" dirty="0">
                <a:solidFill>
                  <a:srgbClr val="F28E65"/>
                </a:solidFill>
              </a:rPr>
              <a:t> Favoriser la mobilité sociale et géographique </a:t>
            </a:r>
            <a:r>
              <a:rPr lang="fr-FR" sz="2800" dirty="0"/>
              <a:t>dans l’enseignement supérieur</a:t>
            </a:r>
          </a:p>
          <a:p>
            <a:pPr marL="0" indent="0">
              <a:buNone/>
              <a:defRPr/>
            </a:pPr>
            <a:endParaRPr lang="fr-FR" sz="2800" dirty="0"/>
          </a:p>
          <a:p>
            <a:pPr>
              <a:defRPr/>
            </a:pPr>
            <a:r>
              <a:rPr lang="fr-FR" sz="2800" b="1" dirty="0">
                <a:solidFill>
                  <a:srgbClr val="F28E65"/>
                </a:solidFill>
              </a:rPr>
              <a:t> Améliorer la réussite des étudiants </a:t>
            </a:r>
            <a:r>
              <a:rPr lang="fr-FR" sz="2800" dirty="0"/>
              <a:t>grâce à la personnalisation des parcours dans l’enseignement supérieur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val="532330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afin d’acquérir une expérience utile pour sa formation ou favoriser son projet (partir à l’étranger, réaliser un projet associatif, entrepreneurial…)</a:t>
            </a:r>
            <a:endParaRPr lang="fr-FR" sz="2900" dirty="0"/>
          </a:p>
          <a:p>
            <a:pPr marL="0" indent="0">
              <a:buNone/>
            </a:pPr>
            <a:endParaRPr lang="fr-FR" sz="3100" dirty="0"/>
          </a:p>
          <a:p>
            <a:pPr lvl="1"/>
            <a:r>
              <a:rPr lang="fr-FR" sz="4900" dirty="0"/>
              <a:t>Durée la césure : d’un semestre à une année universitaire </a:t>
            </a:r>
          </a:p>
          <a:p>
            <a:pPr lvl="1"/>
            <a:r>
              <a:rPr lang="fr-FR" sz="4900" b="1" dirty="0"/>
              <a:t>Demande de césure à faire lors de la saisie des vœux sur Parcoursup (en cochant la case « césure »)</a:t>
            </a:r>
          </a:p>
          <a:p>
            <a:pPr lvl="1"/>
            <a:r>
              <a:rPr lang="fr-FR" sz="4900" dirty="0"/>
              <a:t>L’établissement prend connaissance de la demande de césure </a:t>
            </a:r>
            <a:r>
              <a:rPr lang="fr-FR" sz="4900" b="1" dirty="0"/>
              <a:t>uniquement</a:t>
            </a:r>
            <a:r>
              <a:rPr lang="fr-FR" sz="4900" dirty="0"/>
              <a:t> au moment où le lycéen effectue son inscription administrative</a:t>
            </a:r>
          </a:p>
          <a:p>
            <a:pPr lvl="1"/>
            <a:r>
              <a:rPr lang="fr-FR" sz="4900" dirty="0"/>
              <a:t>Dès que le lycéen a accepté définitivement une proposition d’admission, il contacte la formation pour savoir comment déposer sa demande de césure</a:t>
            </a:r>
          </a:p>
          <a:p>
            <a:pPr lvl="1"/>
            <a:r>
              <a:rPr lang="fr-FR" sz="4900" dirty="0"/>
              <a:t>La césure n’est pas accordée de droit : une lettre de motivation précisant les objectifs et le projet envisagés pour cette césure doit être adressée au président ou directeur de l’établissement. </a:t>
            </a:r>
          </a:p>
          <a:p>
            <a:endParaRPr lang="fr-FR" sz="3100" dirty="0"/>
          </a:p>
          <a:p>
            <a:endParaRPr lang="fr-FR" sz="3100" dirty="0"/>
          </a:p>
          <a:p>
            <a:endParaRPr lang="fr-FR" sz="2900" dirty="0"/>
          </a:p>
          <a:p>
            <a:pPr marL="0" indent="0">
              <a:buNone/>
              <a:defRPr/>
            </a:pP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7" name="Titre 1"/>
          <p:cNvSpPr>
            <a:spLocks noGrp="1"/>
          </p:cNvSpPr>
          <p:nvPr>
            <p:ph type="title"/>
          </p:nvPr>
        </p:nvSpPr>
        <p:spPr>
          <a:xfrm>
            <a:off x="426718" y="78381"/>
            <a:ext cx="8159932" cy="1286937"/>
          </a:xfrm>
        </p:spPr>
        <p:txBody>
          <a:bodyPr/>
          <a:lstStyle/>
          <a:p>
            <a:r>
              <a:rPr lang="fr-FR" dirty="0"/>
              <a:t>La </a:t>
            </a:r>
            <a:r>
              <a:rPr lang="fr-FR" dirty="0" err="1"/>
              <a:t>DEMande</a:t>
            </a:r>
            <a:r>
              <a:rPr lang="fr-FR" dirty="0"/>
              <a:t> de </a:t>
            </a:r>
            <a:r>
              <a:rPr lang="fr-FR" dirty="0" err="1"/>
              <a:t>CéSURE</a:t>
            </a:r>
            <a:r>
              <a:rPr lang="fr-FR" dirty="0"/>
              <a:t> : mode d’emploi </a:t>
            </a:r>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Avantages de la césure : </a:t>
            </a:r>
          </a:p>
          <a:p>
            <a:pPr marL="285750" indent="-285750">
              <a:buFont typeface="Wingdings" pitchFamily="2" charset="2"/>
              <a:buChar char="Ø"/>
            </a:pPr>
            <a:r>
              <a:rPr lang="fr-FR" sz="1400" dirty="0"/>
              <a:t>Le candidat peut demander le maintien de sa bourse pendant la durée de la césure </a:t>
            </a:r>
          </a:p>
          <a:p>
            <a:pPr marL="285750" indent="-285750">
              <a:buFont typeface="Wingdings" pitchFamily="2" charset="2"/>
              <a:buChar char="Ø"/>
            </a:pPr>
            <a:r>
              <a:rPr lang="fr-FR" sz="1400" dirty="0"/>
              <a:t>Le lycéen est bien inscrit dans la formation qu’il a acceptée et bénéficie du statut étudiant pendant toute la période de césure</a:t>
            </a:r>
          </a:p>
          <a:p>
            <a:pPr marL="285750" indent="-285750">
              <a:buFont typeface="Wingdings" pitchFamily="2" charset="2"/>
              <a:buChar char="Ø"/>
            </a:pPr>
            <a:r>
              <a:rPr lang="fr-FR" sz="1400" dirty="0"/>
              <a:t>Il a un droit de réintégration ou de réinscription à l’issue de la césure sans repasser par Parcoursup</a:t>
            </a:r>
          </a:p>
        </p:txBody>
      </p:sp>
    </p:spTree>
    <p:extLst>
      <p:ext uri="{BB962C8B-B14F-4D97-AF65-F5344CB8AC3E}">
        <p14:creationId xmlns:p14="http://schemas.microsoft.com/office/powerpoint/2010/main" val="127182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31</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Finaliser son dossier et confirmer</a:t>
            </a:r>
            <a:br>
              <a:rPr lang="fr-FR" dirty="0"/>
            </a:br>
            <a:r>
              <a:rPr lang="fr-FR" dirty="0"/>
              <a:t> ses vœux  </a:t>
            </a:r>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obligatoirement :</a:t>
            </a:r>
          </a:p>
          <a:p>
            <a:pPr marL="0" indent="0">
              <a:buNone/>
              <a:defRPr/>
            </a:pPr>
            <a:endParaRPr lang="fr-FR" sz="5000" dirty="0"/>
          </a:p>
          <a:p>
            <a:pPr>
              <a:defRPr/>
            </a:pPr>
            <a:r>
              <a:rPr lang="fr-FR" sz="6400" b="1" dirty="0">
                <a:solidFill>
                  <a:srgbClr val="F28E65"/>
                </a:solidFill>
              </a:rPr>
              <a:t> Compléter leur dossier : </a:t>
            </a:r>
            <a:r>
              <a:rPr lang="fr-FR" sz="6400" dirty="0"/>
              <a:t>saisie du projet de formation motivé pour chaque vœu formulé, de la rubrique « préférence et autres projets » et des éventuelles pièces complémentaires demandées par certaines formations </a:t>
            </a:r>
          </a:p>
          <a:p>
            <a:pPr marL="0" indent="0">
              <a:buNone/>
              <a:defRPr/>
            </a:pPr>
            <a:endParaRPr lang="fr-FR" sz="3700" dirty="0"/>
          </a:p>
          <a:p>
            <a:pPr>
              <a:defRPr/>
            </a:pPr>
            <a:r>
              <a:rPr lang="fr-FR" sz="6400" b="1" dirty="0">
                <a:solidFill>
                  <a:srgbClr val="F28E65"/>
                </a:solidFill>
              </a:rPr>
              <a:t> Confirmer chacun de leurs vœux</a:t>
            </a:r>
          </a:p>
          <a:p>
            <a:pPr marL="0" indent="0">
              <a:buNone/>
              <a:defRPr/>
            </a:pPr>
            <a:r>
              <a:rPr lang="fr-FR" sz="3100" dirty="0"/>
              <a:t> </a:t>
            </a:r>
            <a:endParaRPr lang="fr-FR" sz="5600" dirty="0"/>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2020 (23h59- heure de Paris), </a:t>
            </a:r>
          </a:p>
          <a:p>
            <a:pPr algn="ctr">
              <a:defRPr/>
            </a:pPr>
            <a:r>
              <a:rPr lang="fr-FR" sz="2000" b="1" dirty="0">
                <a:solidFill>
                  <a:schemeClr val="bg1"/>
                </a:solidFill>
              </a:rPr>
              <a:t>le vœu ne sera pas examiné par la formation</a:t>
            </a: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Jusqu’au </a:t>
            </a:r>
          </a:p>
          <a:p>
            <a:pPr algn="ctr" fontAlgn="auto">
              <a:spcBef>
                <a:spcPts val="0"/>
              </a:spcBef>
              <a:spcAft>
                <a:spcPts val="0"/>
              </a:spcAft>
              <a:defRPr/>
            </a:pPr>
            <a:r>
              <a:rPr lang="fr-FR" sz="1600" b="1" dirty="0"/>
              <a:t>2 avril inclus</a:t>
            </a:r>
          </a:p>
        </p:txBody>
      </p:sp>
    </p:spTree>
    <p:extLst>
      <p:ext uri="{BB962C8B-B14F-4D97-AF65-F5344CB8AC3E}">
        <p14:creationId xmlns:p14="http://schemas.microsoft.com/office/powerpoint/2010/main" val="282373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LA rubrique «Activités et centres d’intérêts»</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permet au candidat de renseigner des informations qui ne sont pas liées à sa scolarité et qu’il souhaite porter à la connaissance des formations qui vont étudier son dossier : </a:t>
            </a:r>
          </a:p>
          <a:p>
            <a:pPr marL="0" indent="0" algn="just">
              <a:buFont typeface="Lucida Grande"/>
              <a:buNone/>
            </a:pPr>
            <a:endParaRPr lang="fr-FR" sz="5100" dirty="0"/>
          </a:p>
          <a:p>
            <a:pPr algn="just"/>
            <a:r>
              <a:rPr lang="fr-FR" sz="5100" dirty="0"/>
              <a:t> expérience d’encadrement ou d’animation </a:t>
            </a:r>
          </a:p>
          <a:p>
            <a:pPr algn="just"/>
            <a:r>
              <a:rPr lang="fr-FR" sz="5100" dirty="0"/>
              <a:t> engagement civique, associatif </a:t>
            </a:r>
          </a:p>
          <a:p>
            <a:pPr algn="just"/>
            <a:r>
              <a:rPr lang="fr-FR" sz="5100" dirty="0"/>
              <a:t> expériences professionnelles ou stages </a:t>
            </a:r>
          </a:p>
          <a:p>
            <a:pPr algn="just"/>
            <a:r>
              <a:rPr lang="fr-FR" sz="5100" dirty="0"/>
              <a:t> ouverture au monde (pratiques sportives et culturelles) </a:t>
            </a:r>
          </a:p>
          <a:p>
            <a:pPr marL="0" indent="0" algn="just">
              <a:buFont typeface="Lucida Grande"/>
              <a:buNone/>
            </a:pPr>
            <a:endParaRPr lang="fr-FR" sz="5100" dirty="0"/>
          </a:p>
          <a:p>
            <a:pPr marL="0" indent="0" algn="just">
              <a:buFont typeface="Lucida Grande"/>
              <a:buNone/>
            </a:pPr>
            <a:r>
              <a:rPr lang="fr-FR" sz="5100" b="1" dirty="0">
                <a:solidFill>
                  <a:srgbClr val="F28E65"/>
                </a:solidFill>
              </a:rPr>
              <a:t>Cette rubrique est facultative mais c’est un atout supplémentaire pour le lycéen </a:t>
            </a:r>
            <a:r>
              <a:rPr lang="fr-FR" sz="5100" dirty="0"/>
              <a:t>: elle permet de se démarquer, de parler davantage de soi et de mettre en avant des qualités, compétences ou expériences qui ne transparaissent pas dans les bulletins scolaires.</a:t>
            </a:r>
          </a:p>
          <a:p>
            <a:pPr marL="0" indent="0" algn="just">
              <a:buFont typeface="Lucida Grande"/>
              <a:buNone/>
            </a:pPr>
            <a:endParaRPr lang="fr-FR" sz="5100" dirty="0"/>
          </a:p>
          <a:p>
            <a:pPr marL="0" indent="0">
              <a:buFont typeface="Lucida Grande"/>
              <a:buNone/>
              <a:defRPr/>
            </a:pPr>
            <a:r>
              <a:rPr lang="fr-FR" sz="5600" dirty="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70680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a:t>LA rubrique « préférence et autres projets »</a:t>
            </a:r>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a:t>Une partie où le candidat doit exprimer en quelques phrases ses préférences entre les vœux formulés ou pour un domaine particulier. Ces informations seront très utiles pour les commissions 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a:t>IMPORTANT : ces informations sont confidentielles et ne sont donc pas transmises aux formations. Elles permettent simplement de mieux suivre les candidats durant la procédure et de mieux 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Jusqu’au </a:t>
            </a:r>
          </a:p>
          <a:p>
            <a:pPr algn="ctr">
              <a:defRPr/>
            </a:pPr>
            <a:r>
              <a:rPr lang="fr-FR" sz="1600" b="1" dirty="0">
                <a:solidFill>
                  <a:prstClr val="white"/>
                </a:solidFill>
              </a:rPr>
              <a:t>2 avril inclus</a:t>
            </a:r>
          </a:p>
        </p:txBody>
      </p:sp>
    </p:spTree>
    <p:extLst>
      <p:ext uri="{BB962C8B-B14F-4D97-AF65-F5344CB8AC3E}">
        <p14:creationId xmlns:p14="http://schemas.microsoft.com/office/powerpoint/2010/main" val="204513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a:t> Pour chaque vœu saisi par l’élève, via la </a:t>
            </a:r>
            <a:r>
              <a:rPr lang="fr-FR" sz="2200" b="1" dirty="0">
                <a:solidFill>
                  <a:srgbClr val="F28E65"/>
                </a:solidFill>
              </a:rPr>
              <a:t>fiche Avenir</a:t>
            </a:r>
            <a:r>
              <a:rPr lang="fr-FR" sz="2200" dirty="0"/>
              <a:t> transmise par la plateforme à chaque formation choisie par l’élève : </a:t>
            </a:r>
          </a:p>
          <a:p>
            <a:pPr lvl="1">
              <a:buFont typeface="Arial" panose="020B0604020202020204" pitchFamily="34" charset="0"/>
              <a:buChar char="•"/>
              <a:defRPr/>
            </a:pPr>
            <a:r>
              <a:rPr lang="fr-FR" sz="1800" dirty="0"/>
              <a:t>le professeur principal donne un avis sur ses compétences transversales</a:t>
            </a:r>
          </a:p>
          <a:p>
            <a:pPr lvl="1">
              <a:buFont typeface="Arial" panose="020B0604020202020204" pitchFamily="34" charset="0"/>
              <a:buChar char="•"/>
              <a:defRPr/>
            </a:pPr>
            <a:r>
              <a:rPr lang="fr-FR" sz="1800" dirty="0"/>
              <a:t>le proviseur donne un avis sur la capacité à réussir de l'élève</a:t>
            </a:r>
          </a:p>
          <a:p>
            <a:pPr lvl="1">
              <a:buFont typeface="Arial" panose="020B0604020202020204" pitchFamily="34" charset="0"/>
              <a:buChar char="•"/>
              <a:defRPr/>
            </a:pPr>
            <a:endParaRPr lang="fr-FR" sz="1000" dirty="0"/>
          </a:p>
          <a:p>
            <a:pPr>
              <a:buFont typeface="Arial" panose="020B0604020202020204" pitchFamily="34" charset="0"/>
              <a:buChar char="•"/>
              <a:defRPr/>
            </a:pPr>
            <a:r>
              <a:rPr lang="fr-FR" sz="2200" dirty="0"/>
              <a:t>La fiche Avenir associée à chaque vœu est consultable par le lycéen dans son dossier </a:t>
            </a:r>
            <a:r>
              <a:rPr lang="fr-FR" sz="2200" b="1" dirty="0"/>
              <a:t>à partir du 19 mai 2020</a:t>
            </a:r>
          </a:p>
          <a:p>
            <a:pPr marL="0" indent="0">
              <a:buNone/>
              <a:defRPr/>
            </a:pPr>
            <a:r>
              <a:rPr lang="fr-FR" sz="5600" dirty="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La fiche Avenir comprend pour chaque vœu :</a:t>
            </a:r>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classe)</a:t>
            </a:r>
          </a:p>
          <a:p>
            <a:pPr marL="285750" indent="-285750" fontAlgn="auto">
              <a:spcBef>
                <a:spcPts val="0"/>
              </a:spcBef>
              <a:spcAft>
                <a:spcPts val="0"/>
              </a:spcAft>
              <a:buFont typeface="Arial" panose="020B0604020202020204" pitchFamily="34" charset="0"/>
              <a:buChar char="•"/>
              <a:defRPr/>
            </a:pPr>
            <a:r>
              <a:rPr lang="fr-FR" sz="1600" dirty="0"/>
              <a:t>Les appréciations complémentaires du professeur principal</a:t>
            </a:r>
          </a:p>
          <a:p>
            <a:pPr marL="285750" indent="-285750" fontAlgn="auto">
              <a:spcBef>
                <a:spcPts val="0"/>
              </a:spcBef>
              <a:spcAft>
                <a:spcPts val="0"/>
              </a:spcAft>
              <a:buFont typeface="Arial" panose="020B0604020202020204" pitchFamily="34" charset="0"/>
              <a:buChar char="•"/>
              <a:defRPr/>
            </a:pPr>
            <a:r>
              <a:rPr lang="fr-FR" sz="1600" dirty="0"/>
              <a:t>l’avis du chef d’établissement</a:t>
            </a:r>
          </a:p>
        </p:txBody>
      </p:sp>
      <p:sp>
        <p:nvSpPr>
          <p:cNvPr id="7" name="Titre 1"/>
          <p:cNvSpPr>
            <a:spLocks noGrp="1"/>
          </p:cNvSpPr>
          <p:nvPr>
            <p:ph type="title"/>
          </p:nvPr>
        </p:nvSpPr>
        <p:spPr>
          <a:xfrm>
            <a:off x="426718" y="78381"/>
            <a:ext cx="8159932" cy="1286937"/>
          </a:xfrm>
        </p:spPr>
        <p:txBody>
          <a:bodyPr/>
          <a:lstStyle/>
          <a:p>
            <a:r>
              <a:rPr lang="fr-FR" dirty="0"/>
              <a:t>L’examen du conseil de classe et la fiche avenir  </a:t>
            </a:r>
          </a:p>
        </p:txBody>
      </p:sp>
    </p:spTree>
    <p:extLst>
      <p:ext uri="{BB962C8B-B14F-4D97-AF65-F5344CB8AC3E}">
        <p14:creationId xmlns:p14="http://schemas.microsoft.com/office/powerpoint/2010/main" val="51175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a:t>Expérimentation « accès des bacheliers professionnels en STS »</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a:p>
          <a:p>
            <a:pPr marL="0" indent="0">
              <a:buNone/>
              <a:defRPr/>
            </a:pPr>
            <a:endParaRPr lang="fr-FR" sz="8000" b="1" dirty="0"/>
          </a:p>
          <a:p>
            <a:pPr marL="0" indent="0">
              <a:buNone/>
              <a:defRPr/>
            </a:pPr>
            <a:endParaRPr lang="fr-FR" sz="8000" b="1" dirty="0"/>
          </a:p>
          <a:p>
            <a:pPr>
              <a:defRPr/>
            </a:pPr>
            <a:r>
              <a:rPr lang="fr-FR" sz="8000" b="1" dirty="0"/>
              <a:t>Pour les élèves concernés par l’expérimentation qui demandent une STS, </a:t>
            </a:r>
            <a:r>
              <a:rPr lang="fr-FR" sz="8000" b="1" dirty="0">
                <a:solidFill>
                  <a:srgbClr val="F28E65"/>
                </a:solidFill>
              </a:rPr>
              <a:t>le conseil de classe se prononce sur chaque spécialité de BTS demandée</a:t>
            </a:r>
          </a:p>
          <a:p>
            <a:pPr>
              <a:defRPr/>
            </a:pPr>
            <a:endParaRPr lang="fr-FR" sz="8000" b="1" dirty="0"/>
          </a:p>
          <a:p>
            <a:pPr>
              <a:defRPr/>
            </a:pPr>
            <a:endParaRPr lang="fr-FR" sz="8000" b="1" dirty="0"/>
          </a:p>
          <a:p>
            <a:pPr>
              <a:defRPr/>
            </a:pPr>
            <a:endParaRPr lang="fr-FR" sz="8000" b="1" dirty="0"/>
          </a:p>
          <a:p>
            <a:pPr>
              <a:defRPr/>
            </a:pPr>
            <a:r>
              <a:rPr lang="fr-FR" sz="8000" b="1" dirty="0"/>
              <a:t>Lorsque le conseil de classe donne un avis favorable sur l’orientation du candidat, </a:t>
            </a:r>
            <a:r>
              <a:rPr lang="fr-FR" sz="8000" b="1" dirty="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a:p>
          <a:p>
            <a:pPr marL="0" indent="0">
              <a:buFont typeface="Lucida Grande"/>
              <a:buNone/>
              <a:defRPr/>
            </a:pPr>
            <a:r>
              <a:rPr lang="fr-FR" sz="5600" dirty="0"/>
              <a:t>               </a:t>
            </a:r>
          </a:p>
        </p:txBody>
      </p:sp>
    </p:spTree>
    <p:extLst>
      <p:ext uri="{BB962C8B-B14F-4D97-AF65-F5344CB8AC3E}">
        <p14:creationId xmlns:p14="http://schemas.microsoft.com/office/powerpoint/2010/main" val="388909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7 avril &gt; </a:t>
            </a:r>
            <a:r>
              <a:rPr lang="fr-FR" i="1" dirty="0">
                <a:solidFill>
                  <a:srgbClr val="3D566E"/>
                </a:solidFill>
              </a:rPr>
              <a:t>11 mai</a:t>
            </a:r>
            <a:r>
              <a:rPr lang="fr-FR" dirty="0">
                <a:solidFill>
                  <a:srgbClr val="3D566E"/>
                </a:solidFill>
              </a:rPr>
              <a:t> 2020</a:t>
            </a:r>
          </a:p>
        </p:txBody>
      </p:sp>
    </p:spTree>
    <p:extLst>
      <p:ext uri="{BB962C8B-B14F-4D97-AF65-F5344CB8AC3E}">
        <p14:creationId xmlns:p14="http://schemas.microsoft.com/office/powerpoint/2010/main" val="156024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L’examen des vœux par les établissements d’enseignement supérieur </a:t>
            </a:r>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a:t>Le dossier de chaque lycéen est transmis pour examen aux établissements d’enseignement supérieur. Pour chaque formation demandée, il comporte : </a:t>
            </a:r>
          </a:p>
          <a:p>
            <a:pPr marL="0" indent="0">
              <a:buNone/>
              <a:defRPr/>
            </a:pPr>
            <a:endParaRPr lang="fr-FR" sz="6400" dirty="0"/>
          </a:p>
          <a:p>
            <a:pPr>
              <a:defRPr/>
            </a:pPr>
            <a:r>
              <a:rPr lang="fr-FR" sz="5500" dirty="0"/>
              <a:t>le projet de formation motivé</a:t>
            </a:r>
          </a:p>
          <a:p>
            <a:pPr marL="0" indent="0">
              <a:buNone/>
              <a:defRPr/>
            </a:pPr>
            <a:endParaRPr lang="fr-FR" sz="5500" dirty="0"/>
          </a:p>
          <a:p>
            <a:pPr>
              <a:defRPr/>
            </a:pPr>
            <a:r>
              <a:rPr lang="fr-FR" sz="5500" dirty="0"/>
              <a:t>les bulletins de 1ère et terminale (1</a:t>
            </a:r>
            <a:r>
              <a:rPr lang="fr-FR" sz="5500" baseline="30000" dirty="0"/>
              <a:t>er</a:t>
            </a:r>
            <a:r>
              <a:rPr lang="fr-FR" sz="5500" dirty="0"/>
              <a:t> et 2</a:t>
            </a:r>
            <a:r>
              <a:rPr lang="fr-FR" sz="5500" baseline="30000" dirty="0"/>
              <a:t>ème</a:t>
            </a:r>
            <a:r>
              <a:rPr lang="fr-FR" sz="5500" dirty="0"/>
              <a:t> trimestre ou 1</a:t>
            </a:r>
            <a:r>
              <a:rPr lang="fr-FR" sz="5500" baseline="30000" dirty="0"/>
              <a:t>er</a:t>
            </a:r>
            <a:r>
              <a:rPr lang="fr-FR" sz="5500" dirty="0"/>
              <a:t> semestre) et les notes aux épreuves anticipées du baccalauréat </a:t>
            </a:r>
          </a:p>
          <a:p>
            <a:pPr marL="0" indent="0">
              <a:buNone/>
              <a:defRPr/>
            </a:pPr>
            <a:endParaRPr lang="fr-FR" sz="5500" dirty="0"/>
          </a:p>
          <a:p>
            <a:pPr>
              <a:defRPr/>
            </a:pPr>
            <a:r>
              <a:rPr lang="fr-FR" sz="5500" dirty="0"/>
              <a:t> les pièces complémentaires demandées par certaines formations</a:t>
            </a:r>
          </a:p>
          <a:p>
            <a:pPr>
              <a:defRPr/>
            </a:pPr>
            <a:endParaRPr lang="fr-FR" sz="5500" dirty="0"/>
          </a:p>
          <a:p>
            <a:pPr>
              <a:defRPr/>
            </a:pPr>
            <a:r>
              <a:rPr lang="fr-FR" sz="5500" dirty="0"/>
              <a:t>le contenu de la rubrique « Activités et centres d’intérêt », si elle a été renseignée </a:t>
            </a:r>
          </a:p>
          <a:p>
            <a:pPr marL="0" indent="0">
              <a:buNone/>
              <a:defRPr/>
            </a:pPr>
            <a:endParaRPr lang="fr-FR" sz="5500" dirty="0"/>
          </a:p>
          <a:p>
            <a:pPr>
              <a:defRPr/>
            </a:pPr>
            <a:r>
              <a:rPr lang="fr-FR" sz="5500" dirty="0"/>
              <a:t> la fiche Avenir renseignée par le lycée </a:t>
            </a:r>
          </a:p>
          <a:p>
            <a:pPr marL="0" indent="0">
              <a:buNone/>
              <a:defRPr/>
            </a:pPr>
            <a:endParaRPr lang="fr-FR" sz="5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Du 7 avril au </a:t>
            </a:r>
          </a:p>
          <a:p>
            <a:pPr algn="ctr" fontAlgn="auto">
              <a:spcBef>
                <a:spcPts val="0"/>
              </a:spcBef>
              <a:spcAft>
                <a:spcPts val="0"/>
              </a:spcAft>
              <a:defRPr/>
            </a:pPr>
            <a:r>
              <a:rPr lang="fr-FR" sz="1600" b="1" dirty="0"/>
              <a:t>11 mai</a:t>
            </a:r>
          </a:p>
        </p:txBody>
      </p:sp>
    </p:spTree>
    <p:extLst>
      <p:ext uri="{BB962C8B-B14F-4D97-AF65-F5344CB8AC3E}">
        <p14:creationId xmlns:p14="http://schemas.microsoft.com/office/powerpoint/2010/main" val="2008574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(1/4)</a:t>
            </a:r>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a:t>Les mesures pour favoriser la mobilité géographique :</a:t>
            </a:r>
          </a:p>
          <a:p>
            <a:pPr marL="0" lvl="1" indent="0">
              <a:buSzPct val="100000"/>
              <a:buNone/>
            </a:pPr>
            <a:endParaRPr lang="fr-FR" sz="900" b="1" dirty="0"/>
          </a:p>
          <a:p>
            <a:pPr marL="0" lvl="1" indent="0">
              <a:buSzPct val="100000"/>
              <a:buNone/>
            </a:pPr>
            <a:r>
              <a:rPr lang="fr-FR" sz="1700" b="1" dirty="0">
                <a:solidFill>
                  <a:srgbClr val="F28E65"/>
                </a:solidFill>
              </a:rPr>
              <a:t>Pour les formations sélectives (BTS, DUT, IFSI, écoles…)  </a:t>
            </a:r>
            <a:r>
              <a:rPr lang="fr-FR" sz="1700" dirty="0"/>
              <a:t> </a:t>
            </a:r>
          </a:p>
          <a:p>
            <a:pPr marL="177800" lvl="1" indent="-177800">
              <a:lnSpc>
                <a:spcPct val="80000"/>
              </a:lnSpc>
              <a:buSzPct val="100000"/>
              <a:buFont typeface="Lucida Grande"/>
              <a:buChar char="&gt;"/>
              <a:defRPr/>
            </a:pPr>
            <a:r>
              <a:rPr lang="fr-FR" sz="1600" dirty="0"/>
              <a:t>Les lycéens peuvent demander les formations qui les intéressent où qu’elles soient, dans leur académie ou en dehors. </a:t>
            </a:r>
            <a:r>
              <a:rPr lang="fr-FR" sz="1600" b="1" dirty="0"/>
              <a:t>Il n’y a pas de secteur géographique</a:t>
            </a:r>
          </a:p>
          <a:p>
            <a:pPr marL="0" lvl="1" indent="0">
              <a:buSzPct val="100000"/>
              <a:buNone/>
              <a:defRPr/>
            </a:pPr>
            <a:endParaRPr lang="fr-FR" sz="1000" b="1" dirty="0">
              <a:solidFill>
                <a:srgbClr val="F28E65"/>
              </a:solidFill>
            </a:endParaRPr>
          </a:p>
          <a:p>
            <a:pPr marL="0" lvl="1" indent="0">
              <a:buSzPct val="100000"/>
              <a:buNone/>
              <a:defRPr/>
            </a:pPr>
            <a:r>
              <a:rPr lang="fr-FR" sz="1700" b="1" dirty="0">
                <a:solidFill>
                  <a:srgbClr val="F28E65"/>
                </a:solidFill>
              </a:rPr>
              <a:t>Pour les formations non-sélectives (licences, PASS)</a:t>
            </a:r>
            <a:r>
              <a:rPr lang="fr-FR" sz="1700" dirty="0">
                <a:solidFill>
                  <a:srgbClr val="F28E65"/>
                </a:solidFill>
              </a:rPr>
              <a:t> </a:t>
            </a:r>
          </a:p>
          <a:p>
            <a:pPr marL="177800" lvl="1" indent="-177800">
              <a:lnSpc>
                <a:spcPct val="90000"/>
              </a:lnSpc>
              <a:buSzPct val="100000"/>
              <a:buFont typeface="Lucida Grande"/>
              <a:buChar char="&gt;"/>
              <a:defRPr/>
            </a:pPr>
            <a:r>
              <a:rPr lang="fr-FR" sz="1600" dirty="0"/>
              <a:t>Les lycéens peuvent demander les formations qui les intéressent dans leur académie ou en dehors</a:t>
            </a:r>
          </a:p>
          <a:p>
            <a:pPr marL="177800" lvl="1" indent="-177800">
              <a:lnSpc>
                <a:spcPct val="90000"/>
              </a:lnSpc>
              <a:buSzPct val="100000"/>
              <a:buFont typeface="Lucida Grande"/>
              <a:buChar char="&gt;"/>
              <a:defRPr/>
            </a:pPr>
            <a:endParaRPr lang="fr-FR" sz="1600" dirty="0"/>
          </a:p>
          <a:p>
            <a:pPr marL="177800" lvl="1" indent="-177800" algn="just">
              <a:lnSpc>
                <a:spcPct val="90000"/>
              </a:lnSpc>
              <a:buSzPct val="100000"/>
              <a:buFont typeface="Lucida Grande"/>
              <a:buChar char="&gt;"/>
              <a:defRPr/>
            </a:pPr>
            <a:r>
              <a:rPr lang="fr-FR" sz="1600" b="1" dirty="0"/>
              <a:t>Le secteur géographique (généralement l’académie) s’applique quand les formations sont très demandées </a:t>
            </a:r>
            <a:r>
              <a:rPr lang="fr-FR" sz="1600" dirty="0"/>
              <a:t>et ne peuvent accueillir tous les candidats  ayant fait une demande : un pourcentage maximum de candidats hors secteur géographique est alors fixé par le recteur. Ce pourcentage vise à faciliter l’accès des bacheliers qui le souhaitent aux formations proposées dans leur académie de résidence tout en permettant la mobilité géographique des autres candidats. </a:t>
            </a:r>
          </a:p>
          <a:p>
            <a:pPr marL="0" lvl="1" indent="0">
              <a:buSzPct val="100000"/>
              <a:buNone/>
              <a:defRPr/>
            </a:pPr>
            <a:r>
              <a:rPr lang="fr-FR" sz="900" dirty="0"/>
              <a:t>          </a:t>
            </a:r>
            <a:endParaRPr lang="fr-FR" sz="900" b="1" dirty="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 </a:t>
            </a:r>
            <a:r>
              <a:rPr lang="fr-FR" sz="1600" dirty="0">
                <a:solidFill>
                  <a:srgbClr val="3D566E"/>
                </a:solidFill>
              </a:rPr>
              <a:t>il est recommandé à 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a:solidFill>
                  <a:srgbClr val="3D566E"/>
                </a:solidFill>
              </a:rPr>
              <a:t> </a:t>
            </a:r>
          </a:p>
        </p:txBody>
      </p:sp>
    </p:spTree>
    <p:extLst>
      <p:ext uri="{BB962C8B-B14F-4D97-AF65-F5344CB8AC3E}">
        <p14:creationId xmlns:p14="http://schemas.microsoft.com/office/powerpoint/2010/main" val="389080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(2/4)</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a:solidFill>
                  <a:srgbClr val="F28E65"/>
                </a:solidFill>
              </a:rPr>
              <a:t>Cas particuliers pour les licences </a:t>
            </a:r>
          </a:p>
          <a:p>
            <a:pPr marL="0" lvl="1" indent="0">
              <a:lnSpc>
                <a:spcPct val="90000"/>
              </a:lnSpc>
              <a:buSzPct val="100000"/>
              <a:buNone/>
            </a:pPr>
            <a:endParaRPr lang="fr-FR" sz="1800" b="1" dirty="0">
              <a:solidFill>
                <a:srgbClr val="F28E65"/>
              </a:solidFill>
            </a:endParaRPr>
          </a:p>
          <a:p>
            <a:pPr marL="0" indent="0">
              <a:buNone/>
            </a:pPr>
            <a:r>
              <a:rPr lang="fr-FR" sz="3400" b="1" dirty="0"/>
              <a:t>Sont considérés comme « résidant dans l’académie » où se situe la licence demandée :</a:t>
            </a:r>
          </a:p>
          <a:p>
            <a:pPr marL="0" indent="0">
              <a:buNone/>
            </a:pPr>
            <a:endParaRPr lang="fr-FR" sz="2200" dirty="0"/>
          </a:p>
          <a:p>
            <a:r>
              <a:rPr lang="fr-FR" sz="3400" dirty="0"/>
              <a:t>les lycéens qui souhaitent accéder à une mention de licence qui n’est pas dispensée dans leur académie de résidence. </a:t>
            </a:r>
          </a:p>
          <a:p>
            <a:pPr marL="0" indent="0">
              <a:buNone/>
            </a:pPr>
            <a:endParaRPr lang="fr-FR" sz="3400" dirty="0"/>
          </a:p>
          <a:p>
            <a:r>
              <a:rPr lang="fr-FR" sz="3400" dirty="0"/>
              <a:t>les lycéens ressortissants français ou ressortissants d’un État membre de l’Union européenne qui sont établis hors de France </a:t>
            </a:r>
          </a:p>
          <a:p>
            <a:pPr>
              <a:buFontTx/>
              <a:buChar char="-"/>
            </a:pPr>
            <a:endParaRPr lang="fr-FR" sz="2300" dirty="0"/>
          </a:p>
          <a:p>
            <a:r>
              <a:rPr lang="fr-FR" sz="3400" dirty="0"/>
              <a:t>les lycéens préparant ou ayant obtenu le baccalauréat français au cours de l’année scolaire dans un centre d’examen à l’étranger </a:t>
            </a:r>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a:solidFill>
                <a:srgbClr val="3D566E"/>
              </a:solidFill>
            </a:endParaRPr>
          </a:p>
          <a:p>
            <a:r>
              <a:rPr lang="fr-FR" sz="1600" dirty="0">
                <a:solidFill>
                  <a:srgbClr val="FF0000"/>
                </a:solidFill>
              </a:rPr>
              <a:t>&gt;</a:t>
            </a:r>
            <a:r>
              <a:rPr lang="fr-FR" sz="1600" dirty="0">
                <a:solidFill>
                  <a:srgbClr val="3D566E"/>
                </a:solidFill>
              </a:rPr>
              <a:t> </a:t>
            </a:r>
            <a:r>
              <a:rPr lang="fr-FR" sz="1600" b="1" dirty="0">
                <a:solidFill>
                  <a:srgbClr val="3D566E"/>
                </a:solidFill>
              </a:rPr>
              <a:t>les candidats résidant en Ile-de-France (académies de Créteil, Paris et Versailles) appartiennent au même secteur géographique, sans distinction entre les 3 académies. </a:t>
            </a:r>
          </a:p>
          <a:p>
            <a:endParaRPr lang="fr-FR" sz="1600" dirty="0">
              <a:solidFill>
                <a:srgbClr val="3D566E"/>
              </a:solidFill>
            </a:endParaRPr>
          </a:p>
        </p:txBody>
      </p:sp>
    </p:spTree>
    <p:extLst>
      <p:ext uri="{BB962C8B-B14F-4D97-AF65-F5344CB8AC3E}">
        <p14:creationId xmlns:p14="http://schemas.microsoft.com/office/powerpoint/2010/main" val="35418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(3/4)</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a:t>Les mesures pour favoriser la mobilité sociale et endiguer le phénomène de reproduction sociale : </a:t>
            </a:r>
          </a:p>
          <a:p>
            <a:r>
              <a:rPr lang="fr-FR" dirty="0"/>
              <a:t>Des </a:t>
            </a:r>
            <a:r>
              <a:rPr lang="fr-FR" b="1" dirty="0">
                <a:solidFill>
                  <a:srgbClr val="F28E65"/>
                </a:solidFill>
              </a:rPr>
              <a:t>places sont priorisées pour les élèves bénéficiaires d’une bourse nationale de lycée </a:t>
            </a:r>
            <a:r>
              <a:rPr lang="fr-FR" dirty="0"/>
              <a:t>dans chaque formation, sélective et non sélective </a:t>
            </a:r>
          </a:p>
          <a:p>
            <a:r>
              <a:rPr lang="fr-FR" dirty="0"/>
              <a:t>Les </a:t>
            </a:r>
            <a:r>
              <a:rPr lang="fr-FR" b="1" dirty="0">
                <a:solidFill>
                  <a:srgbClr val="F28E65"/>
                </a:solidFill>
              </a:rPr>
              <a:t>élèves bénéficiaires d’une bourse nationale de lycée </a:t>
            </a:r>
            <a:r>
              <a:rPr lang="fr-FR" dirty="0"/>
              <a:t>peuvent bénéficier d’une</a:t>
            </a:r>
            <a:r>
              <a:rPr lang="fr-FR" b="1" dirty="0">
                <a:solidFill>
                  <a:srgbClr val="F28E65"/>
                </a:solidFill>
              </a:rPr>
              <a:t> aide  à la mobilité (500 € versés à la rentrée) </a:t>
            </a:r>
            <a:r>
              <a:rPr lang="fr-FR" dirty="0"/>
              <a:t>s’ils choisissent une formation située dans une autre académie </a:t>
            </a:r>
          </a:p>
          <a:p>
            <a:pPr marL="0" indent="0">
              <a:buNone/>
            </a:pPr>
            <a:endParaRPr lang="fr-FR" dirty="0"/>
          </a:p>
          <a:p>
            <a:pPr marL="0" indent="0">
              <a:buNone/>
            </a:pPr>
            <a:r>
              <a:rPr lang="fr-FR" sz="2400" b="1" dirty="0"/>
              <a:t>Les mesures pour favoriser l’accès des bacheliers professionnels et technologiques aux filières courtes : </a:t>
            </a:r>
            <a:endParaRPr lang="fr-FR" sz="1200" b="1"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BTS est priorisé pour les bacheliers professionnels</a:t>
            </a:r>
            <a:endParaRPr lang="fr-FR" sz="1200" dirty="0"/>
          </a:p>
          <a:p>
            <a:pPr marL="177800" lvl="2" indent="-177800">
              <a:buClr>
                <a:srgbClr val="FF0000"/>
              </a:buClr>
              <a:buSzPct val="100000"/>
              <a:buFont typeface="Lucida Grande"/>
              <a:buChar char="&gt;"/>
            </a:pPr>
            <a:r>
              <a:rPr lang="fr-FR" sz="2000" dirty="0"/>
              <a:t>un nombre de </a:t>
            </a:r>
            <a:r>
              <a:rPr lang="fr-FR" sz="2000" b="1" dirty="0">
                <a:solidFill>
                  <a:srgbClr val="F28E65"/>
                </a:solidFill>
              </a:rPr>
              <a:t>places en DUT est priorisé pour les bacheliers technologiques</a:t>
            </a:r>
          </a:p>
          <a:p>
            <a:pPr marL="180975" lvl="2">
              <a:buClr>
                <a:srgbClr val="FF0000"/>
              </a:buClr>
              <a:buSzPct val="100000"/>
            </a:pPr>
            <a:endParaRPr lang="fr-FR" sz="2000" i="1" dirty="0"/>
          </a:p>
          <a:p>
            <a:pPr marL="180975" lvl="2">
              <a:buClr>
                <a:srgbClr val="FF0000"/>
              </a:buClr>
              <a:buSzPct val="100000"/>
            </a:pPr>
            <a:endParaRPr lang="fr-FR" sz="2000" i="1" dirty="0"/>
          </a:p>
          <a:p>
            <a:pPr marL="0" lvl="2">
              <a:buClr>
                <a:srgbClr val="FF0000"/>
              </a:buClr>
              <a:buSzPct val="100000"/>
            </a:pPr>
            <a:endParaRPr lang="fr-FR" sz="2000" dirty="0"/>
          </a:p>
          <a:p>
            <a:pPr marL="0" lvl="2">
              <a:buClr>
                <a:srgbClr val="FF0000"/>
              </a:buClr>
              <a:buSzPct val="100000"/>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4137285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(4/4)</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a:t>La prise en compte du profil et du projet de chaque lycéen :</a:t>
            </a:r>
          </a:p>
          <a:p>
            <a:pPr marL="0" lvl="1" indent="0">
              <a:buNone/>
              <a:defRPr/>
            </a:pPr>
            <a:endParaRPr lang="fr-FR" sz="1600" b="1" dirty="0">
              <a:solidFill>
                <a:srgbClr val="F28E65"/>
              </a:solidFill>
            </a:endParaRPr>
          </a:p>
          <a:p>
            <a:pPr marL="285750" lvl="1" indent="-285750" algn="just">
              <a:defRPr/>
            </a:pPr>
            <a:r>
              <a:rPr lang="fr-FR" sz="1600" b="1" dirty="0">
                <a:solidFill>
                  <a:srgbClr val="F28E65"/>
                </a:solidFill>
              </a:rPr>
              <a:t>Pour l’admission dans les formations sélectives (CPGE, STS, IUT, écoles, IFSI, EFTS…)</a:t>
            </a:r>
            <a:endParaRPr lang="fr-FR" sz="1600" b="1" dirty="0"/>
          </a:p>
          <a:p>
            <a:pPr marL="0" lvl="2" indent="-177800" algn="just">
              <a:buClr>
                <a:srgbClr val="F28E65"/>
              </a:buClr>
              <a:buFont typeface="Lucida Grande"/>
              <a:buChar char="-"/>
              <a:defRPr/>
            </a:pPr>
            <a:r>
              <a:rPr lang="fr-FR" sz="1600" dirty="0"/>
              <a:t>L’admission se fait </a:t>
            </a:r>
            <a:r>
              <a:rPr lang="fr-FR" sz="1600" b="1" dirty="0"/>
              <a:t>sur dossier et, dans certains cas, par concours (épreuves écrites) ou entretien</a:t>
            </a:r>
            <a:r>
              <a:rPr lang="fr-FR" sz="1600" dirty="0"/>
              <a:t> </a:t>
            </a:r>
            <a:r>
              <a:rPr lang="fr-FR" sz="1600" b="1" dirty="0"/>
              <a:t>de sélection </a:t>
            </a:r>
            <a:r>
              <a:rPr lang="fr-FR" sz="1600" dirty="0"/>
              <a:t>(si ces modalités d’examen sont payantes, la fiche de formation le précise)</a:t>
            </a:r>
          </a:p>
          <a:p>
            <a:pPr marL="0" lvl="2" indent="-177800" algn="just">
              <a:buClr>
                <a:srgbClr val="F28E65"/>
              </a:buClr>
              <a:buFont typeface="Lucida Grande"/>
              <a:buChar char="-"/>
              <a:defRPr/>
            </a:pPr>
            <a:r>
              <a:rPr lang="fr-FR" sz="1600" dirty="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(licences et PASS)</a:t>
            </a:r>
            <a:endParaRPr lang="fr-FR" sz="1600" dirty="0">
              <a:solidFill>
                <a:srgbClr val="F28E65"/>
              </a:solidFill>
            </a:endParaRPr>
          </a:p>
          <a:p>
            <a:pPr marL="0" lvl="2" indent="-177800" algn="just">
              <a:buClr>
                <a:srgbClr val="F28E65"/>
              </a:buClr>
              <a:buFont typeface="Lucida Grande"/>
              <a:buChar char="-"/>
              <a:defRPr/>
            </a:pPr>
            <a:r>
              <a:rPr lang="fr-FR" sz="1600" dirty="0"/>
              <a:t>un lycéen </a:t>
            </a:r>
            <a:r>
              <a:rPr lang="fr-FR" sz="1600" b="1" dirty="0"/>
              <a:t>peut accéder à la licence de son choix à l’université, </a:t>
            </a:r>
            <a:r>
              <a:rPr lang="fr-FR" sz="1600" dirty="0"/>
              <a:t>dans la limite des capacités d’accueil</a:t>
            </a:r>
          </a:p>
          <a:p>
            <a:pPr marL="0" lvl="2" indent="-177800" algn="just">
              <a:buClr>
                <a:srgbClr val="F28E65"/>
              </a:buClr>
              <a:buFont typeface="Lucida Grande"/>
              <a:buChar char="-"/>
              <a:defRPr/>
            </a:pPr>
            <a:r>
              <a:rPr lang="fr-FR" sz="1600" dirty="0"/>
              <a:t>l’université peut conditionner l'admission au suivi d’</a:t>
            </a:r>
            <a:r>
              <a:rPr lang="fr-FR" sz="1600" b="1" dirty="0"/>
              <a:t>un parcours de réussite personnalisé </a:t>
            </a:r>
            <a:r>
              <a:rPr lang="fr-FR" sz="1600" dirty="0"/>
              <a:t>(remise à niveau, cursus adapté…) pour renforcer ses compétences et favoriser sa réussite (Oui-Si)</a:t>
            </a:r>
          </a:p>
          <a:p>
            <a:pPr marL="0" lvl="2" indent="-177800" algn="just">
              <a:buClr>
                <a:srgbClr val="F28E65"/>
              </a:buClr>
              <a:buFont typeface="Lucida Grande"/>
              <a:buChar char="-"/>
              <a:defRPr/>
            </a:pPr>
            <a:r>
              <a:rPr lang="fr-FR" sz="1600" b="1" dirty="0"/>
              <a:t>si le nombre de vœux reçus est supérieur au nombre de places disponibles : </a:t>
            </a:r>
            <a:r>
              <a:rPr lang="fr-FR" sz="1600" dirty="0"/>
              <a:t>les dossiers sont ordonnés par une commission d’examen des vœux, après qu’ils ont 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val="1601365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a:solidFill>
                  <a:srgbClr val="3D566E"/>
                </a:solidFill>
              </a:rPr>
              <a:t>ETAPE 3 : </a:t>
            </a:r>
            <a:r>
              <a:rPr lang="fr-FR" dirty="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19 mai – 17 juillet 2020</a:t>
            </a:r>
          </a:p>
        </p:txBody>
      </p:sp>
    </p:spTree>
    <p:extLst>
      <p:ext uri="{BB962C8B-B14F-4D97-AF65-F5344CB8AC3E}">
        <p14:creationId xmlns:p14="http://schemas.microsoft.com/office/powerpoint/2010/main" val="3863776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44</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a:t>Phase d’admission : les lycéens font leur choix </a:t>
            </a:r>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a:p>
          <a:p>
            <a:r>
              <a:rPr lang="fr-FR" sz="2600" dirty="0"/>
              <a:t>Les candidats font leur choix en fonction des réponses qu’ils ont reçues </a:t>
            </a:r>
          </a:p>
          <a:p>
            <a:pPr marL="0" indent="0">
              <a:buNone/>
            </a:pPr>
            <a:endParaRPr lang="fr-FR" sz="2600" dirty="0"/>
          </a:p>
          <a:p>
            <a:r>
              <a:rPr lang="fr-FR" sz="2600" b="1" dirty="0">
                <a:solidFill>
                  <a:srgbClr val="F28E65"/>
                </a:solidFill>
              </a:rPr>
              <a:t>Ils reçoivent les propositions d’admission au fur et à mesure</a:t>
            </a:r>
            <a:r>
              <a:rPr lang="fr-FR" sz="2600" b="1" dirty="0"/>
              <a:t> : </a:t>
            </a:r>
            <a:r>
              <a:rPr lang="fr-FR" sz="2600" dirty="0"/>
              <a:t>chaque fois qu’un candidat fera son choix, il libèrera des places qui sont immédiatement proposées à d’autres candidats. Chaque jour, de nouveaux candidats auront donc de nouvelles propositions.</a:t>
            </a:r>
          </a:p>
          <a:p>
            <a:pPr marL="0" indent="0">
              <a:buNone/>
            </a:pPr>
            <a:endParaRPr lang="fr-FR" sz="2600" dirty="0"/>
          </a:p>
          <a:p>
            <a:r>
              <a:rPr lang="fr-FR" sz="2600" b="1" dirty="0">
                <a:solidFill>
                  <a:srgbClr val="F28E65"/>
                </a:solidFill>
              </a:rPr>
              <a:t>C’est pour cette raison que Parcoursup fonctionne en continu </a:t>
            </a:r>
            <a:r>
              <a:rPr lang="fr-FR" sz="2600" dirty="0"/>
              <a:t>: le dossier personnel des candidats est actualisé chaque jour. </a:t>
            </a:r>
          </a:p>
          <a:p>
            <a:pPr marL="0" indent="0">
              <a:buNone/>
            </a:pPr>
            <a:endParaRPr lang="fr-FR" sz="2900" b="1" dirty="0"/>
          </a:p>
          <a:p>
            <a:r>
              <a:rPr lang="fr-FR" sz="2600" b="1" dirty="0">
                <a:solidFill>
                  <a:srgbClr val="F28E65"/>
                </a:solidFill>
              </a:rPr>
              <a:t>Pour aider les candidats en liste d’attente à faire leur choix</a:t>
            </a:r>
            <a:r>
              <a:rPr lang="fr-FR" sz="2600" dirty="0"/>
              <a:t>, des indicateurs seront disponibles pour chacun de leur vœu :</a:t>
            </a:r>
          </a:p>
          <a:p>
            <a:pPr lvl="1"/>
            <a:r>
              <a:rPr lang="fr-FR" sz="2100" dirty="0"/>
              <a:t>Leur rang dans la liste d’attente et le nombre de candidats en attente</a:t>
            </a:r>
          </a:p>
          <a:p>
            <a:pPr lvl="1"/>
            <a:r>
              <a:rPr lang="fr-FR" sz="2100" dirty="0"/>
              <a:t>leur rang dans la liste  d’appel, celui du dernier candidat admis cette année et celui du dernier candidat admis en 2019 (si l’information est disponible)</a:t>
            </a:r>
          </a:p>
          <a:p>
            <a:pPr marL="0" indent="0">
              <a:buNone/>
            </a:pP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val="336820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réception des réponses et acceptation des propositions </a:t>
            </a:r>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a:solidFill>
                  <a:srgbClr val="F28E65"/>
                </a:solidFill>
              </a:rPr>
              <a:t> Le 19 mai 2020 : </a:t>
            </a:r>
            <a:r>
              <a:rPr lang="fr-FR" sz="2600" dirty="0">
                <a:solidFill>
                  <a:srgbClr val="F28E65"/>
                </a:solidFill>
              </a:rPr>
              <a:t>le lycéen prend connaissance des réponses des établissements pour chaque vœu confirmé</a:t>
            </a:r>
          </a:p>
          <a:p>
            <a:pPr marL="0" indent="0">
              <a:buNone/>
            </a:pPr>
            <a:endParaRPr lang="fr-FR" sz="1000" b="1" dirty="0">
              <a:solidFill>
                <a:srgbClr val="F28E65"/>
              </a:solidFill>
            </a:endParaRPr>
          </a:p>
          <a:p>
            <a:r>
              <a:rPr lang="fr-FR" sz="2600" b="1" dirty="0">
                <a:solidFill>
                  <a:srgbClr val="F28E65"/>
                </a:solidFill>
              </a:rPr>
              <a:t> </a:t>
            </a:r>
            <a:r>
              <a:rPr lang="fr-FR" sz="2600" dirty="0">
                <a:solidFill>
                  <a:srgbClr val="F28E65"/>
                </a:solidFill>
              </a:rPr>
              <a:t>Il doit </a:t>
            </a:r>
            <a:r>
              <a:rPr lang="fr-FR" sz="2600" b="1" dirty="0">
                <a:solidFill>
                  <a:srgbClr val="F28E65"/>
                </a:solidFill>
              </a:rPr>
              <a:t>répondre </a:t>
            </a:r>
            <a:r>
              <a:rPr lang="fr-FR" sz="2600" b="1" u="sng" dirty="0">
                <a:solidFill>
                  <a:srgbClr val="F28E65"/>
                </a:solidFill>
              </a:rPr>
              <a:t>à TOUTES  les propositions d’admission </a:t>
            </a:r>
            <a:r>
              <a:rPr lang="fr-FR" sz="2600" u="sng" dirty="0">
                <a:solidFill>
                  <a:srgbClr val="F28E65"/>
                </a:solidFill>
              </a:rPr>
              <a:t>reçues</a:t>
            </a:r>
            <a:r>
              <a:rPr lang="fr-FR" sz="2600" dirty="0">
                <a:solidFill>
                  <a:srgbClr val="F28E65"/>
                </a:solidFill>
              </a:rPr>
              <a:t>, </a:t>
            </a:r>
            <a:r>
              <a:rPr lang="fr-FR" sz="2600" b="1" u="sng" dirty="0">
                <a:solidFill>
                  <a:srgbClr val="F28E65"/>
                </a:solidFill>
              </a:rPr>
              <a:t>en respectant les délais de réponse </a:t>
            </a:r>
            <a:r>
              <a:rPr lang="fr-FR" sz="2600" dirty="0">
                <a:solidFill>
                  <a:srgbClr val="F28E65"/>
                </a:solidFill>
              </a:rPr>
              <a:t>indiqués</a:t>
            </a:r>
          </a:p>
          <a:p>
            <a:r>
              <a:rPr lang="fr-FR" sz="2600" dirty="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a:t> Interruption des propositions pendant les épreuves écrites du baccalauréat du 17 au 24 juin et suspension des délais  de réponse aux propositions </a:t>
            </a: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19 mai</a:t>
            </a:r>
          </a:p>
        </p:txBody>
      </p:sp>
    </p:spTree>
    <p:extLst>
      <p:ext uri="{BB962C8B-B14F-4D97-AF65-F5344CB8AC3E}">
        <p14:creationId xmlns:p14="http://schemas.microsoft.com/office/powerpoint/2010/main" val="325156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réponses des formations</a:t>
            </a:r>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a:t>Le 19 mai 2020, les lycéens reçoivent une réponse de la part des formations pour chaque vœu et chaque sous-vœu formulé : </a:t>
            </a:r>
          </a:p>
          <a:p>
            <a:pPr marL="0" indent="0">
              <a:buNone/>
            </a:pPr>
            <a:endParaRPr lang="fr-FR" sz="2300" b="1" dirty="0"/>
          </a:p>
          <a:p>
            <a:r>
              <a:rPr lang="fr-FR" sz="2300" b="1" dirty="0"/>
              <a:t>Formation sélective (BTS, DUT, CPGE, IFSI, écoles, …) : </a:t>
            </a:r>
            <a:endParaRPr lang="fr-FR" sz="2300" dirty="0"/>
          </a:p>
          <a:p>
            <a:pPr marL="0" indent="0">
              <a:buNone/>
            </a:pPr>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Choix du 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a:t>Formation non sélective (licences, PASS) : </a:t>
            </a:r>
            <a:endParaRPr lang="fr-FR" b="1" dirty="0"/>
          </a:p>
          <a:p>
            <a:endParaRPr lang="fr-FR" dirty="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réussite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le vœu en attente ou y renonce</a:t>
            </a:r>
          </a:p>
        </p:txBody>
      </p:sp>
    </p:spTree>
    <p:extLst>
      <p:ext uri="{BB962C8B-B14F-4D97-AF65-F5344CB8AC3E}">
        <p14:creationId xmlns:p14="http://schemas.microsoft.com/office/powerpoint/2010/main" val="369363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Comment répondre aux propositions reçues (1/4)</a:t>
            </a:r>
            <a:r>
              <a:rPr lang="fr-FR" dirty="0"/>
              <a:t> </a:t>
            </a:r>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a:t> Quand une proposition d’admission est reçue, le candidat est prévenu : </a:t>
            </a:r>
          </a:p>
          <a:p>
            <a:pPr lvl="1">
              <a:buFont typeface="Arial" panose="020B0604020202020204" pitchFamily="34" charset="0"/>
              <a:buChar char="•"/>
            </a:pPr>
            <a:r>
              <a:rPr lang="fr-FR" sz="2000" b="1" dirty="0">
                <a:solidFill>
                  <a:srgbClr val="F28E65"/>
                </a:solidFill>
              </a:rPr>
              <a:t>par SMS et par 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a:solidFill>
                  <a:srgbClr val="F28E65"/>
                </a:solidFill>
              </a:rPr>
              <a:t>par notification sur l’application Parcoursup </a:t>
            </a:r>
            <a:r>
              <a:rPr lang="fr-FR" sz="2000" dirty="0"/>
              <a:t>préalablement installée sur son portable</a:t>
            </a:r>
          </a:p>
          <a:p>
            <a:pPr lvl="1">
              <a:buFont typeface="Arial" panose="020B0604020202020204" pitchFamily="34" charset="0"/>
              <a:buChar char="•"/>
            </a:pPr>
            <a:r>
              <a:rPr lang="fr-FR" sz="2000" b="1" dirty="0">
                <a:solidFill>
                  <a:srgbClr val="F28E65"/>
                </a:solidFill>
              </a:rPr>
              <a:t>dans la messagerie intégrée au dossier </a:t>
            </a:r>
            <a:r>
              <a:rPr lang="fr-FR" sz="2000" dirty="0"/>
              <a:t>candidat sur Parcoursup</a:t>
            </a:r>
          </a:p>
          <a:p>
            <a:pPr marL="457200" lvl="1" indent="0">
              <a:buNone/>
            </a:pPr>
            <a:endParaRPr lang="fr-FR" sz="2000" dirty="0"/>
          </a:p>
          <a:p>
            <a:pPr marL="457200" lvl="1" indent="0">
              <a:buNone/>
            </a:pPr>
            <a:endParaRPr lang="fr-FR" sz="2100" dirty="0"/>
          </a:p>
          <a:p>
            <a:endParaRPr lang="fr-FR" sz="2600" b="1" dirty="0"/>
          </a:p>
          <a:p>
            <a:r>
              <a:rPr lang="fr-FR" sz="2400" b="1" dirty="0"/>
              <a:t> L’application Parcoursup:</a:t>
            </a:r>
          </a:p>
          <a:p>
            <a:pPr lvl="1">
              <a:buFont typeface="Arial" panose="020B0604020202020204" pitchFamily="34" charset="0"/>
              <a:buChar char="•"/>
            </a:pPr>
            <a:r>
              <a:rPr lang="fr-FR" sz="2000" dirty="0"/>
              <a:t> elle permet de recevoir sur son portable toutes les notifications </a:t>
            </a:r>
          </a:p>
          <a:p>
            <a:pPr marL="457200" lvl="1" indent="0">
              <a:buNone/>
            </a:pPr>
            <a:r>
              <a:rPr lang="fr-FR" sz="2000" dirty="0"/>
              <a:t>et alertes durant la procédure</a:t>
            </a:r>
          </a:p>
          <a:p>
            <a:pPr lvl="1">
              <a:buFont typeface="Arial" panose="020B0604020202020204" pitchFamily="34" charset="0"/>
              <a:buChar char="•"/>
            </a:pPr>
            <a:r>
              <a:rPr lang="fr-FR" sz="2000" b="1" dirty="0">
                <a:solidFill>
                  <a:srgbClr val="F28E65"/>
                </a:solidFill>
              </a:rPr>
              <a:t> elle sera téléchargeable</a:t>
            </a:r>
            <a:r>
              <a:rPr lang="fr-FR" sz="2000" dirty="0"/>
              <a:t>  avant  le 19 mai sur                          et</a:t>
            </a:r>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a:solidFill>
                  <a:srgbClr val="F28E65"/>
                </a:solidFill>
              </a:rPr>
              <a:t>Info </a:t>
            </a:r>
            <a:r>
              <a:rPr lang="fr-FR" sz="1600" dirty="0">
                <a:solidFill>
                  <a:srgbClr val="3D566E"/>
                </a:solidFill>
              </a:rPr>
              <a:t>: les parents seront également prévenus lorsqu’ils ont renseigné leur adresse mail et leur numéro de portable sur la plateforme / dossier candidat / profil</a:t>
            </a: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(2/4) </a:t>
            </a:r>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a:t> Les </a:t>
            </a:r>
            <a:r>
              <a:rPr lang="fr-FR" sz="2400" b="1" dirty="0">
                <a:solidFill>
                  <a:srgbClr val="F28E65"/>
                </a:solidFill>
              </a:rPr>
              <a:t>délais à respecter </a:t>
            </a:r>
            <a:r>
              <a:rPr lang="fr-FR" sz="2400" b="1" dirty="0"/>
              <a:t>pour accepter (ou refuser) une proposition d’admission :</a:t>
            </a:r>
            <a:endParaRPr lang="fr-FR" sz="1800" b="1" dirty="0">
              <a:solidFill>
                <a:srgbClr val="F28E65"/>
              </a:solidFill>
            </a:endParaRPr>
          </a:p>
          <a:p>
            <a:pPr lvl="1">
              <a:buFont typeface="Arial" panose="020B0604020202020204" pitchFamily="34" charset="0"/>
              <a:buChar char="•"/>
            </a:pPr>
            <a:r>
              <a:rPr lang="fr-FR" sz="2000" b="1" dirty="0">
                <a:solidFill>
                  <a:srgbClr val="F28E65"/>
                </a:solidFill>
              </a:rPr>
              <a:t>Entre le 19 et le 23 mai 2020 inclus </a:t>
            </a:r>
            <a:r>
              <a:rPr lang="fr-FR" sz="2000" b="1" dirty="0"/>
              <a:t>: vous avez 5 jours pour répondre </a:t>
            </a:r>
            <a:r>
              <a:rPr lang="fr-FR" sz="1800" b="1" dirty="0"/>
              <a:t>(J+4)</a:t>
            </a:r>
            <a:endParaRPr lang="fr-FR" sz="1800" dirty="0"/>
          </a:p>
          <a:p>
            <a:pPr lvl="1"/>
            <a:endParaRPr lang="fr-FR" sz="2100" dirty="0"/>
          </a:p>
          <a:p>
            <a:pPr lvl="1"/>
            <a:endParaRPr lang="fr-FR" sz="2100" dirty="0"/>
          </a:p>
          <a:p>
            <a:pPr lvl="1">
              <a:buFont typeface="Arial" panose="020B0604020202020204" pitchFamily="34" charset="0"/>
              <a:buChar char="•"/>
            </a:pPr>
            <a:r>
              <a:rPr lang="fr-FR" sz="2000" b="1" dirty="0">
                <a:solidFill>
                  <a:srgbClr val="F28E65"/>
                </a:solidFill>
              </a:rPr>
              <a:t>Le 24 mai 2020 : </a:t>
            </a:r>
            <a:r>
              <a:rPr lang="fr-FR" sz="2000" b="1" dirty="0"/>
              <a:t>vous avez 4 jours pour répondre (J+3)</a:t>
            </a:r>
          </a:p>
          <a:p>
            <a:pPr lvl="1">
              <a:buFont typeface="Arial" panose="020B0604020202020204" pitchFamily="34" charset="0"/>
              <a:buChar char="•"/>
            </a:pPr>
            <a:r>
              <a:rPr lang="fr-FR" sz="2000" b="1" dirty="0">
                <a:solidFill>
                  <a:srgbClr val="F28E65"/>
                </a:solidFill>
              </a:rPr>
              <a:t>À partir du 25 mai 2020 </a:t>
            </a:r>
            <a:r>
              <a:rPr lang="fr-FR" sz="2000" b="1" dirty="0"/>
              <a:t>: vous avez 3 jours pour répondre (J+2)</a:t>
            </a:r>
          </a:p>
          <a:p>
            <a:pPr marL="0" indent="0">
              <a:buNone/>
            </a:pPr>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19 mai 2020 : vous pouvez accepter ou renoncer à cette proposition jusqu’au 23 mai 2020 inclus.</a:t>
            </a: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a:t>A savoir :</a:t>
            </a:r>
          </a:p>
          <a:p>
            <a:pPr fontAlgn="auto">
              <a:spcBef>
                <a:spcPts val="0"/>
              </a:spcBef>
              <a:spcAft>
                <a:spcPts val="0"/>
              </a:spcAft>
              <a:defRPr/>
            </a:pPr>
            <a:r>
              <a:rPr lang="fr-FR" b="1" dirty="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a:t>Si le candidat ne répond pas dans les délais, ses propositions d’admission (sauf celle éventuellement déjà acceptée) et ses vœux en attente sont considérés comme abandonnés </a:t>
            </a:r>
          </a:p>
        </p:txBody>
      </p:sp>
    </p:spTree>
    <p:extLst>
      <p:ext uri="{BB962C8B-B14F-4D97-AF65-F5344CB8AC3E}">
        <p14:creationId xmlns:p14="http://schemas.microsoft.com/office/powerpoint/2010/main" val="259874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PRINCIPES CLES DE PARCOURSUP </a:t>
            </a:r>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a:solidFill>
                  <a:srgbClr val="F28E65"/>
                </a:solidFill>
              </a:rPr>
              <a:t>Un accompagnement de l’élève à chaque étape de la procédure, </a:t>
            </a:r>
            <a:r>
              <a:rPr lang="fr-FR" sz="2400" dirty="0"/>
              <a:t>de l’élaboration de son projet d’orientation au choix de sa formation </a:t>
            </a:r>
          </a:p>
          <a:p>
            <a:pPr>
              <a:buFontTx/>
              <a:buChar char="-"/>
            </a:pPr>
            <a:endParaRPr lang="fr-FR" sz="1400" dirty="0"/>
          </a:p>
          <a:p>
            <a:pPr>
              <a:buFontTx/>
              <a:buChar char="-"/>
            </a:pPr>
            <a:r>
              <a:rPr lang="fr-FR" sz="2400" b="1" dirty="0">
                <a:solidFill>
                  <a:srgbClr val="F28E65"/>
                </a:solidFill>
              </a:rPr>
              <a:t>Des informations clés, </a:t>
            </a:r>
            <a:r>
              <a:rPr lang="fr-FR" sz="2400" dirty="0"/>
              <a:t>pour mieux connaitre les formations, leurs attendus, les critères généraux d’examen des dossiers, les débouchés professionnels et faire les bons choix pour réussir</a:t>
            </a:r>
          </a:p>
          <a:p>
            <a:pPr>
              <a:buFontTx/>
              <a:buChar char="-"/>
            </a:pPr>
            <a:endParaRPr lang="fr-FR" sz="1400" dirty="0"/>
          </a:p>
          <a:p>
            <a:pPr>
              <a:buFontTx/>
              <a:buChar char="-"/>
            </a:pPr>
            <a:r>
              <a:rPr lang="fr-FR" sz="2400" b="1" dirty="0">
                <a:solidFill>
                  <a:srgbClr val="F28E65"/>
                </a:solidFill>
              </a:rPr>
              <a:t>La prise en compte du profil </a:t>
            </a:r>
            <a:r>
              <a:rPr lang="fr-FR" sz="2400" dirty="0"/>
              <a:t>de chaque lycéen et le </a:t>
            </a:r>
            <a:r>
              <a:rPr lang="fr-FR" sz="2400" b="1" dirty="0">
                <a:solidFill>
                  <a:srgbClr val="F28E65"/>
                </a:solidFill>
              </a:rPr>
              <a:t>dernier mot donné au candidat</a:t>
            </a:r>
            <a:r>
              <a:rPr lang="fr-FR" sz="2400" dirty="0"/>
              <a:t> pour choisir sa formation </a:t>
            </a:r>
          </a:p>
          <a:p>
            <a:pPr>
              <a:buFontTx/>
              <a:buChar char="-"/>
            </a:pPr>
            <a:endParaRPr lang="fr-FR" sz="1400" dirty="0"/>
          </a:p>
          <a:p>
            <a:pPr>
              <a:buFontTx/>
              <a:buChar char="-"/>
            </a:pPr>
            <a:r>
              <a:rPr lang="fr-FR" sz="2400" b="1" dirty="0">
                <a:solidFill>
                  <a:srgbClr val="F28E65"/>
                </a:solidFill>
              </a:rPr>
              <a:t>Des parcours de réussite personnalisés (Oui-Si) à l’université</a:t>
            </a:r>
            <a:r>
              <a:rPr lang="fr-FR" sz="2400" dirty="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156082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(3/4)</a:t>
            </a:r>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a:t> Le lycéen reçoit une seule proposition d’admission et il a des vœux en attente</a:t>
            </a:r>
          </a:p>
          <a:p>
            <a:pPr lvl="1">
              <a:buFont typeface="Arial" panose="020B0604020202020204" pitchFamily="34" charset="0"/>
              <a:buChar char="•"/>
            </a:pPr>
            <a:r>
              <a:rPr lang="fr-FR" sz="2100" dirty="0"/>
              <a:t>Il </a:t>
            </a:r>
            <a:r>
              <a:rPr lang="fr-FR" sz="2100" dirty="0">
                <a:solidFill>
                  <a:srgbClr val="F28E65"/>
                </a:solidFill>
              </a:rPr>
              <a:t>accepte</a:t>
            </a:r>
            <a:r>
              <a:rPr lang="fr-FR" sz="2100" dirty="0"/>
              <a:t> la proposition (ou y renonce) et 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a:t> Le lycéen reçoit plusieurs propositions d’admission et il a des vœux en attente</a:t>
            </a:r>
          </a:p>
          <a:p>
            <a:pPr lvl="1">
              <a:buFont typeface="Arial" panose="020B0604020202020204" pitchFamily="34" charset="0"/>
              <a:buChar char="•"/>
            </a:pPr>
            <a:r>
              <a:rPr lang="fr-FR" sz="2100" dirty="0"/>
              <a:t>Il doit  faire un choix en </a:t>
            </a:r>
            <a:r>
              <a:rPr lang="fr-FR" sz="2100" dirty="0">
                <a:solidFill>
                  <a:srgbClr val="F28E65"/>
                </a:solidFill>
              </a:rPr>
              <a:t>acceptant une seule proposition </a:t>
            </a:r>
            <a:r>
              <a:rPr lang="fr-FR" sz="2100" dirty="0"/>
              <a:t>et ce faisant renoncer aux autres qu’il 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acceptée</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1706194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(4/4) </a:t>
            </a:r>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a:t>Le lycéen ne reçoit que des réponses « en attente »</a:t>
            </a:r>
          </a:p>
          <a:p>
            <a:pPr lvl="1"/>
            <a:r>
              <a:rPr lang="fr-FR" sz="2100" dirty="0"/>
              <a:t> il consulte les indicateurs disponibles pour chaque vœu en attente</a:t>
            </a:r>
          </a:p>
          <a:p>
            <a:pPr lvl="1"/>
            <a:r>
              <a:rPr lang="fr-FR" sz="2100" dirty="0"/>
              <a:t> des places vont se libérer au fur et à mesure que les autres candidats vont renoncer à leurs propositions</a:t>
            </a:r>
          </a:p>
          <a:p>
            <a:pPr lvl="1"/>
            <a:endParaRPr lang="fr-FR" sz="2100" dirty="0"/>
          </a:p>
          <a:p>
            <a:r>
              <a:rPr lang="fr-FR" sz="2600" b="1" dirty="0"/>
              <a:t>Le lycéen ne reçoit que des réponses négatives (dans le cas où il n’a formulé que des vœux pour des formations sélectives)</a:t>
            </a:r>
          </a:p>
          <a:p>
            <a:pPr lvl="1"/>
            <a:r>
              <a:rPr lang="fr-FR" sz="2100" dirty="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p14="http://schemas.microsoft.com/office/powerpoint/2010/main" val="254750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a:solidFill>
                  <a:srgbClr val="F28E65"/>
                </a:solidFill>
              </a:rPr>
              <a:t>Quand ? </a:t>
            </a:r>
          </a:p>
          <a:p>
            <a:pPr lvl="2">
              <a:spcBef>
                <a:spcPts val="0"/>
              </a:spcBef>
              <a:defRPr/>
            </a:pPr>
            <a:r>
              <a:rPr lang="fr-FR" sz="2200" b="1" dirty="0"/>
              <a:t>A partir du 19 mai 2020</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a:p>
          <a:p>
            <a:pPr lvl="2">
              <a:spcBef>
                <a:spcPts val="0"/>
              </a:spcBef>
              <a:defRPr/>
            </a:pPr>
            <a:r>
              <a:rPr lang="fr-FR" sz="2200" b="1" dirty="0"/>
              <a:t>Pour gagner en tranquillité : plus besoin de se connecter à la plateforme</a:t>
            </a:r>
          </a:p>
          <a:p>
            <a:pPr lvl="2">
              <a:spcBef>
                <a:spcPts val="0"/>
              </a:spcBef>
              <a:defRPr/>
            </a:pPr>
            <a:r>
              <a:rPr lang="fr-FR" sz="1900" b="1" dirty="0">
                <a:solidFill>
                  <a:srgbClr val="F28E65"/>
                </a:solidFill>
              </a:rPr>
              <a:t>A noter </a:t>
            </a:r>
            <a:r>
              <a:rPr lang="fr-FR" sz="1900" dirty="0"/>
              <a:t>: le répondeur automatique est une option </a:t>
            </a:r>
            <a:r>
              <a:rPr lang="fr-FR" sz="1900" u="sng" dirty="0"/>
              <a:t>facultative</a:t>
            </a:r>
            <a:r>
              <a:rPr lang="fr-FR" sz="1900" dirty="0"/>
              <a:t>.</a:t>
            </a:r>
            <a:endParaRPr lang="fr-FR" sz="1900" b="1" dirty="0"/>
          </a:p>
          <a:p>
            <a:pPr lvl="2">
              <a:spcBef>
                <a:spcPts val="0"/>
              </a:spcBef>
              <a:defRPr/>
            </a:pPr>
            <a:endParaRPr lang="fr-FR" sz="2200" b="1" dirty="0"/>
          </a:p>
          <a:p>
            <a:pPr lvl="2">
              <a:spcBef>
                <a:spcPts val="0"/>
              </a:spcBef>
              <a:defRPr/>
            </a:pPr>
            <a:endParaRPr lang="fr-FR" sz="1200" b="1" dirty="0"/>
          </a:p>
          <a:p>
            <a:pPr>
              <a:spcBef>
                <a:spcPts val="0"/>
              </a:spcBef>
              <a:defRPr/>
            </a:pPr>
            <a:r>
              <a:rPr lang="fr-FR" sz="2800" b="1" dirty="0">
                <a:solidFill>
                  <a:srgbClr val="F28E65"/>
                </a:solidFill>
              </a:rPr>
              <a:t>Comment ? </a:t>
            </a:r>
          </a:p>
          <a:p>
            <a:pPr lvl="2">
              <a:spcBef>
                <a:spcPts val="0"/>
              </a:spcBef>
              <a:defRPr/>
            </a:pPr>
            <a:r>
              <a:rPr lang="fr-FR" sz="2200" b="1" dirty="0"/>
              <a:t>Les 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prstClr val="white"/>
                </a:solidFill>
              </a:rPr>
              <a:t>Nouveauté 2020</a:t>
            </a:r>
          </a:p>
        </p:txBody>
      </p:sp>
    </p:spTree>
    <p:extLst>
      <p:ext uri="{BB962C8B-B14F-4D97-AF65-F5344CB8AC3E}">
        <p14:creationId xmlns:p14="http://schemas.microsoft.com/office/powerpoint/2010/main" val="1444481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l’option du répondeur automatique</a:t>
            </a:r>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a:solidFill>
                  <a:srgbClr val="F28E65"/>
                </a:solidFill>
              </a:rPr>
              <a:t>Exemple 1 </a:t>
            </a:r>
            <a:r>
              <a:rPr lang="fr-FR" b="1" dirty="0"/>
              <a:t>: le candidat n’a qu’un seul vœu en attente et il active le répondeur automatique .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pour ce vœu, elle sera acceptée automatiquement.</a:t>
            </a:r>
          </a:p>
          <a:p>
            <a:pPr marL="180975" indent="0">
              <a:spcBef>
                <a:spcPts val="0"/>
              </a:spcBef>
              <a:buNone/>
              <a:defRPr/>
            </a:pPr>
            <a:endParaRPr lang="fr-FR" b="1" dirty="0"/>
          </a:p>
          <a:p>
            <a:pPr marL="180975" indent="0">
              <a:spcBef>
                <a:spcPts val="0"/>
              </a:spcBef>
              <a:buNone/>
              <a:defRPr/>
            </a:pPr>
            <a:endParaRPr lang="fr-FR" b="1" dirty="0"/>
          </a:p>
          <a:p>
            <a:pPr marL="0" indent="0">
              <a:spcBef>
                <a:spcPts val="0"/>
              </a:spcBef>
              <a:buNone/>
              <a:defRPr/>
            </a:pPr>
            <a:r>
              <a:rPr lang="fr-FR" b="1" dirty="0">
                <a:solidFill>
                  <a:srgbClr val="F28E65"/>
                </a:solidFill>
              </a:rPr>
              <a:t>Exemple 2 </a:t>
            </a:r>
            <a:r>
              <a:rPr lang="fr-FR" b="1" dirty="0"/>
              <a:t>: un candidat a déjà accepté une proposition et a conservé 3 vœux en attente qu’il classe en activant le répondeur automatique. </a:t>
            </a:r>
          </a:p>
          <a:p>
            <a:pPr marL="0" indent="0">
              <a:spcBef>
                <a:spcPts val="0"/>
              </a:spcBef>
              <a:buNone/>
              <a:defRPr/>
            </a:pPr>
            <a:endParaRPr lang="fr-FR" dirty="0"/>
          </a:p>
          <a:p>
            <a:pPr marL="523875" indent="-342900">
              <a:spcBef>
                <a:spcPts val="0"/>
              </a:spcBef>
              <a:buFont typeface="Wingdings"/>
              <a:buChar char="à"/>
              <a:defRPr/>
            </a:pPr>
            <a:r>
              <a:rPr lang="fr-FR" dirty="0"/>
              <a:t>S’il reçoit une proposition d’admission pour le vœu en attente qu’il a classé en n°2, elle est  alors acceptée automatiquement  : son vœu n°3 en attente est supprimé tandis que son vœu n°1 en attente est maintenu.</a:t>
            </a:r>
          </a:p>
          <a:p>
            <a:endParaRPr lang="fr-FR" sz="2600"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498484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obligatoire fin juin </a:t>
            </a:r>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a:solidFill>
                  <a:srgbClr val="F28E65"/>
                </a:solidFill>
              </a:rPr>
              <a:t>Quand ? </a:t>
            </a:r>
          </a:p>
          <a:p>
            <a:pPr lvl="2">
              <a:spcBef>
                <a:spcPts val="0"/>
              </a:spcBef>
              <a:defRPr/>
            </a:pPr>
            <a:r>
              <a:rPr lang="fr-FR" sz="2200" b="1" dirty="0"/>
              <a:t>Du 29 juin au 1</a:t>
            </a:r>
            <a:r>
              <a:rPr lang="fr-FR" sz="2200" b="1" baseline="30000" dirty="0"/>
              <a:t>er</a:t>
            </a:r>
            <a:r>
              <a:rPr lang="fr-FR" sz="2200" b="1" dirty="0"/>
              <a:t> juillet</a:t>
            </a:r>
          </a:p>
          <a:p>
            <a:pPr lvl="2">
              <a:spcBef>
                <a:spcPts val="0"/>
              </a:spcBef>
              <a:defRPr/>
            </a:pPr>
            <a:endParaRPr lang="fr-FR" sz="2300" b="1" dirty="0"/>
          </a:p>
          <a:p>
            <a:pPr>
              <a:spcBef>
                <a:spcPts val="0"/>
              </a:spcBef>
              <a:defRPr/>
            </a:pPr>
            <a:r>
              <a:rPr lang="fr-FR" sz="2800" b="1" dirty="0">
                <a:solidFill>
                  <a:srgbClr val="F28E65"/>
                </a:solidFill>
              </a:rPr>
              <a:t>Pour qui et pourquoi ? </a:t>
            </a:r>
          </a:p>
          <a:p>
            <a:pPr lvl="2">
              <a:spcBef>
                <a:spcPts val="0"/>
              </a:spcBef>
              <a:defRPr/>
            </a:pPr>
            <a:endParaRPr lang="fr-FR" sz="2200" b="1" dirty="0"/>
          </a:p>
          <a:p>
            <a:pPr lvl="2">
              <a:spcBef>
                <a:spcPts val="0"/>
              </a:spcBef>
              <a:defRPr/>
            </a:pPr>
            <a:r>
              <a:rPr lang="fr-FR" sz="2200" b="1" dirty="0"/>
              <a:t>Pour les seuls candidats ayant des vœux en 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 Il en est de même pour ceux qui ont activé l’option « répondeur automatique ».</a:t>
            </a:r>
            <a:endParaRPr lang="fr-FR" sz="2200" b="1" dirty="0"/>
          </a:p>
          <a:p>
            <a:pPr lvl="2">
              <a:spcBef>
                <a:spcPts val="0"/>
              </a:spcBef>
              <a:defRPr/>
            </a:pPr>
            <a:endParaRPr lang="fr-FR" sz="2200" b="1" dirty="0"/>
          </a:p>
          <a:p>
            <a:pPr lvl="2">
              <a:spcBef>
                <a:spcPts val="0"/>
              </a:spcBef>
              <a:defRPr/>
            </a:pPr>
            <a:r>
              <a:rPr lang="fr-FR" sz="2200" b="1" dirty="0"/>
              <a:t>Pour faire le point sur votre dossier </a:t>
            </a:r>
          </a:p>
          <a:p>
            <a:pPr lvl="2">
              <a:spcBef>
                <a:spcPts val="0"/>
              </a:spcBef>
              <a:defRPr/>
            </a:pPr>
            <a:endParaRPr lang="fr-FR" sz="1200" b="1" dirty="0"/>
          </a:p>
          <a:p>
            <a:pPr lvl="2">
              <a:spcBef>
                <a:spcPts val="0"/>
              </a:spcBef>
              <a:defRPr/>
            </a:pPr>
            <a:endParaRPr lang="fr-FR" sz="2300" b="1" dirty="0"/>
          </a:p>
          <a:p>
            <a:pPr>
              <a:spcBef>
                <a:spcPts val="0"/>
              </a:spcBef>
              <a:defRPr/>
            </a:pPr>
            <a:r>
              <a:rPr lang="fr-FR" sz="2800" b="1" dirty="0">
                <a:solidFill>
                  <a:srgbClr val="F28E65"/>
                </a:solidFill>
              </a:rPr>
              <a:t>Comment ? </a:t>
            </a:r>
          </a:p>
          <a:p>
            <a:pPr lvl="2">
              <a:spcBef>
                <a:spcPts val="0"/>
              </a:spcBef>
              <a:defRPr/>
            </a:pPr>
            <a:r>
              <a:rPr lang="fr-FR" sz="2200" b="1" dirty="0"/>
              <a:t>Les candidats doivent se connecter et indiquer (avant le 1</a:t>
            </a:r>
            <a:r>
              <a:rPr lang="fr-FR" sz="2200" b="1" baseline="30000" dirty="0"/>
              <a:t>er</a:t>
            </a:r>
            <a:r>
              <a:rPr lang="fr-FR" sz="2200" b="1" dirty="0"/>
              <a:t> juillet 23h59, heure de Paris) les vœux en attente qui les intéressent toujours</a:t>
            </a:r>
          </a:p>
          <a:p>
            <a:pPr lvl="2">
              <a:spcBef>
                <a:spcPts val="0"/>
              </a:spcBef>
              <a:defRPr/>
            </a:pPr>
            <a:endParaRPr lang="fr-FR" sz="2000" b="1" dirty="0"/>
          </a:p>
          <a:p>
            <a:pPr marL="0" indent="0">
              <a:buNone/>
            </a:pPr>
            <a:endParaRPr lang="fr-FR" dirty="0"/>
          </a:p>
          <a:p>
            <a:endParaRPr lang="fr-FR" b="1"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p14="http://schemas.microsoft.com/office/powerpoint/2010/main" val="1995269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a:t>Inscription dans son établissement d’accueil </a:t>
            </a:r>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accepté définitivement la proposition d’admission de son choix, le futur étudiant doit effectuer son inscription administrative dans l’établissement qu’il va intégrer :</a:t>
            </a:r>
          </a:p>
          <a:p>
            <a:pPr marL="0" indent="0">
              <a:buNone/>
            </a:pPr>
            <a:endParaRPr lang="fr-FR" sz="700" dirty="0"/>
          </a:p>
          <a:p>
            <a:pPr marL="342900" lvl="0" indent="-342900">
              <a:buFont typeface="Arial"/>
              <a:buChar char="•"/>
              <a:tabLst>
                <a:tab pos="457200" algn="l"/>
              </a:tabLst>
            </a:pPr>
            <a:r>
              <a:rPr lang="fr-FR" sz="1900" b="1" dirty="0">
                <a:ea typeface="Calibri"/>
                <a:cs typeface="Times New Roman"/>
              </a:rPr>
              <a:t>Avant le 17 juillet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a:t>
            </a:r>
            <a:r>
              <a:rPr lang="fr-FR" sz="1900" b="1" dirty="0">
                <a:ea typeface="Calibri"/>
                <a:cs typeface="Times New Roman"/>
              </a:rPr>
              <a:t>avant</a:t>
            </a:r>
            <a:r>
              <a:rPr lang="fr-FR" sz="1900" dirty="0">
                <a:ea typeface="Calibri"/>
                <a:cs typeface="Times New Roman"/>
              </a:rPr>
              <a:t> le 13 juillet 2020</a:t>
            </a:r>
          </a:p>
          <a:p>
            <a:pPr marL="342900" lvl="0" indent="-342900">
              <a:buFont typeface="Arial"/>
              <a:buChar char="•"/>
              <a:tabLst>
                <a:tab pos="457200" algn="l"/>
              </a:tabLst>
            </a:pPr>
            <a:r>
              <a:rPr lang="fr-FR" sz="1900" b="1" dirty="0">
                <a:ea typeface="Calibri"/>
                <a:cs typeface="Times New Roman"/>
              </a:rPr>
              <a:t>Avant le 27 août 2020, </a:t>
            </a:r>
            <a:r>
              <a:rPr lang="fr-FR" sz="1900" dirty="0">
                <a:ea typeface="Calibri"/>
                <a:cs typeface="Times New Roman"/>
              </a:rPr>
              <a:t>s’il accepte </a:t>
            </a:r>
            <a:r>
              <a:rPr lang="fr-FR" sz="1900" b="1" dirty="0">
                <a:ea typeface="Calibri"/>
                <a:cs typeface="Times New Roman"/>
              </a:rPr>
              <a:t>définitivement</a:t>
            </a:r>
            <a:r>
              <a:rPr lang="fr-FR" sz="1900" dirty="0">
                <a:ea typeface="Calibri"/>
                <a:cs typeface="Times New Roman"/>
              </a:rPr>
              <a:t> une proposition d’admission entre le 13 et le 23 août 2020</a:t>
            </a:r>
          </a:p>
          <a:p>
            <a:pPr marL="342900" lvl="0" indent="-342900">
              <a:buFont typeface="Arial"/>
              <a:buChar char="•"/>
              <a:tabLst>
                <a:tab pos="457200" algn="l"/>
              </a:tabLst>
            </a:pPr>
            <a:r>
              <a:rPr lang="fr-FR" sz="1900" dirty="0">
                <a:ea typeface="Calibri"/>
                <a:cs typeface="Times New Roman"/>
              </a:rPr>
              <a:t>Aux dates fixées par la formation s’il accepte définitivement une proposition après le 24 août 2020</a:t>
            </a:r>
          </a:p>
          <a:p>
            <a:pPr marL="0" lvl="0" indent="0">
              <a:buNone/>
            </a:pPr>
            <a:endParaRPr lang="fr-FR" sz="2200" b="1" dirty="0"/>
          </a:p>
          <a:p>
            <a:pPr marL="0" lvl="0" indent="0">
              <a:buNone/>
            </a:pPr>
            <a:r>
              <a:rPr lang="fr-FR" sz="2400" b="1" dirty="0"/>
              <a:t>Les modalités d’inscription sont propres à chaque établissement : </a:t>
            </a:r>
          </a:p>
          <a:p>
            <a:pPr>
              <a:buFont typeface="Arial" panose="020B0604020202020204" pitchFamily="34" charset="0"/>
              <a:buChar char="•"/>
            </a:pPr>
            <a:r>
              <a:rPr lang="fr-FR" dirty="0"/>
              <a:t>Consulter les modalités d’inscription indiquées dans le dossier candidat sur Parcoursup ou à défaut, contacter directement l’établissement d’accueil </a:t>
            </a:r>
          </a:p>
          <a:p>
            <a:pPr>
              <a:buFont typeface="Arial" panose="020B0604020202020204" pitchFamily="34" charset="0"/>
              <a:buChar char="•"/>
            </a:pPr>
            <a:r>
              <a:rPr lang="fr-FR" dirty="0"/>
              <a:t>Si le futur étudiant s’inscrit dans un établissement proposant des formations en dehors de Parcoursup, il doit </a:t>
            </a:r>
            <a:r>
              <a:rPr lang="fr-FR" b="1" u="sng" dirty="0"/>
              <a:t>obligatoirement</a:t>
            </a:r>
            <a:r>
              <a:rPr lang="fr-FR" dirty="0"/>
              <a:t> télécharger sur la plateforme une attestation de désinscription ou de non inscription sur Parcoursup.</a:t>
            </a:r>
          </a:p>
          <a:p>
            <a:pPr marL="0" lv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55</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DES services d’assistance tout au long de </a:t>
            </a:r>
            <a:br>
              <a:rPr lang="fr-FR" dirty="0"/>
            </a:br>
            <a:r>
              <a:rPr lang="fr-FR" dirty="0"/>
              <a:t>la procédure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A partir du </a:t>
            </a:r>
          </a:p>
          <a:p>
            <a:pPr algn="ctr" fontAlgn="auto">
              <a:spcBef>
                <a:spcPts val="0"/>
              </a:spcBef>
              <a:spcAft>
                <a:spcPts val="0"/>
              </a:spcAft>
              <a:defRPr/>
            </a:pPr>
            <a:r>
              <a:rPr lang="fr-FR" sz="1600" b="1" dirty="0"/>
              <a:t>22 janvier</a:t>
            </a:r>
          </a:p>
        </p:txBody>
      </p:sp>
      <p:sp>
        <p:nvSpPr>
          <p:cNvPr id="10" name="Espace réservé du texte 2"/>
          <p:cNvSpPr>
            <a:spLocks noGrp="1"/>
          </p:cNvSpPr>
          <p:nvPr>
            <p:ph type="body" sz="quarter" idx="13"/>
          </p:nvPr>
        </p:nvSpPr>
        <p:spPr/>
        <p:txBody>
          <a:bodyPr/>
          <a:lstStyle/>
          <a:p>
            <a:r>
              <a:rPr lang="fr-FR" sz="2800" b="1" dirty="0">
                <a:solidFill>
                  <a:srgbClr val="F28E65"/>
                </a:solidFill>
              </a:rPr>
              <a:t> Le numéro vert</a:t>
            </a:r>
            <a:r>
              <a:rPr lang="fr-FR" sz="2800" dirty="0"/>
              <a:t> : </a:t>
            </a:r>
            <a:r>
              <a:rPr lang="fr-FR" sz="2800" b="1" dirty="0"/>
              <a:t>0 800 400 070</a:t>
            </a:r>
          </a:p>
          <a:p>
            <a:pPr marL="361950" indent="0">
              <a:buNone/>
            </a:pPr>
            <a:r>
              <a:rPr lang="fr-FR" sz="2400" dirty="0"/>
              <a:t>(Numéros spécifiques pour l’Outre-mer sur Parcoursup.fr)</a:t>
            </a:r>
          </a:p>
          <a:p>
            <a:pPr marL="0" indent="0">
              <a:buNone/>
            </a:pPr>
            <a:endParaRPr lang="fr-FR" sz="1050" dirty="0"/>
          </a:p>
          <a:p>
            <a:pPr marL="0" indent="0">
              <a:buNone/>
            </a:pPr>
            <a:endParaRPr lang="fr-FR" sz="1050" dirty="0"/>
          </a:p>
          <a:p>
            <a:r>
              <a:rPr lang="fr-FR" sz="2800" dirty="0"/>
              <a:t> </a:t>
            </a:r>
            <a:r>
              <a:rPr lang="fr-FR" sz="2800" b="1" dirty="0">
                <a:solidFill>
                  <a:srgbClr val="F28E65"/>
                </a:solidFill>
              </a:rPr>
              <a:t>La messagerie contact </a:t>
            </a:r>
            <a:r>
              <a:rPr lang="fr-FR" sz="2800" dirty="0"/>
              <a:t>depuis le dossier candidat</a:t>
            </a:r>
          </a:p>
          <a:p>
            <a:pPr marL="0" indent="0">
              <a:buNone/>
            </a:pPr>
            <a:r>
              <a:rPr lang="fr-FR" sz="2800" dirty="0"/>
              <a:t> </a:t>
            </a:r>
          </a:p>
          <a:p>
            <a:r>
              <a:rPr lang="fr-FR" sz="2800" b="1" dirty="0">
                <a:solidFill>
                  <a:srgbClr val="F28E65"/>
                </a:solidFill>
              </a:rPr>
              <a:t> Les réseaux sociaux pour rester informé : </a:t>
            </a:r>
          </a:p>
          <a:p>
            <a:pPr marL="0" indent="0">
              <a:buNone/>
            </a:pPr>
            <a:r>
              <a:rPr lang="fr-FR" sz="2800" b="1" dirty="0">
                <a:solidFill>
                  <a:srgbClr val="F28E65"/>
                </a:solidFill>
              </a:rPr>
              <a:t>		</a:t>
            </a:r>
            <a:r>
              <a:rPr lang="fr-FR" sz="2800" b="1" dirty="0"/>
              <a:t>@</a:t>
            </a:r>
            <a:r>
              <a:rPr lang="fr-FR" sz="2800" b="1" dirty="0" err="1"/>
              <a:t>Parcoursup_info</a:t>
            </a:r>
            <a:r>
              <a:rPr lang="fr-FR" sz="2800" b="1" dirty="0"/>
              <a:t> </a:t>
            </a:r>
          </a:p>
          <a:p>
            <a:pPr marL="0" indent="0">
              <a:buNone/>
            </a:pPr>
            <a:r>
              <a:rPr lang="fr-FR" sz="2800" b="1" dirty="0"/>
              <a:t>		@</a:t>
            </a:r>
            <a:r>
              <a:rPr lang="fr-FR" sz="2800" b="1" dirty="0" err="1"/>
              <a:t>Parcoursupinfo</a:t>
            </a:r>
            <a:endParaRPr lang="fr-FR" sz="2800" b="1" dirty="0"/>
          </a:p>
          <a:p>
            <a:pPr marL="0" indent="0">
              <a:buNone/>
            </a:pPr>
            <a:r>
              <a:rPr lang="fr-FR" sz="2800" b="1" dirty="0"/>
              <a:t>		@Devenir Etudiant</a:t>
            </a:r>
            <a:endParaRPr lang="fr-FR" dirty="0"/>
          </a:p>
          <a:p>
            <a:pPr marL="457200" lvl="1" indent="0">
              <a:buNone/>
            </a:pPr>
            <a:endParaRPr lang="fr-FR" dirty="0"/>
          </a:p>
          <a:p>
            <a:pPr marL="457200" lvl="1" indent="0">
              <a:buNone/>
            </a:pPr>
            <a:endParaRPr lang="fr-FR"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accompagnement de mai à septembre</a:t>
            </a:r>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a:t>Un accompagnement est garanti pour tous les lycéens qui n'ont pas reçu de proposition</a:t>
            </a:r>
            <a:r>
              <a:rPr lang="fr-FR" sz="2600" dirty="0"/>
              <a:t> </a:t>
            </a:r>
            <a:r>
              <a:rPr lang="fr-FR" sz="2600" b="1" dirty="0"/>
              <a:t>et qui souhaitent trouver à la rentrée  une place dans une formation proposée sur Parcoursup : </a:t>
            </a:r>
          </a:p>
          <a:p>
            <a:pPr marL="0" indent="0">
              <a:buNone/>
            </a:pPr>
            <a:endParaRPr lang="fr-FR" b="1" dirty="0"/>
          </a:p>
          <a:p>
            <a:pPr marL="0" indent="0">
              <a:buNone/>
            </a:pPr>
            <a:endParaRPr lang="fr-FR" sz="700" dirty="0"/>
          </a:p>
          <a:p>
            <a:pPr lvl="0"/>
            <a:r>
              <a:rPr lang="fr-FR" sz="1900" b="1" dirty="0"/>
              <a:t> Dès le 19 mai 2020 </a:t>
            </a:r>
            <a:r>
              <a:rPr lang="fr-FR" sz="1900" dirty="0"/>
              <a:t>: les lycéens qui n'ont fait que des demandes en formations sélectives (BTS, DUT, école, CPGE, IFSI…) et qui n’ont reçu que des réponses négatives peuvent </a:t>
            </a:r>
            <a:r>
              <a:rPr lang="fr-FR" sz="1900" b="1" dirty="0">
                <a:solidFill>
                  <a:srgbClr val="F28E65"/>
                </a:solidFill>
              </a:rPr>
              <a:t>demander</a:t>
            </a:r>
            <a:r>
              <a:rPr lang="fr-FR" sz="1900" dirty="0"/>
              <a:t> </a:t>
            </a:r>
            <a:r>
              <a:rPr lang="fr-FR" sz="1900" b="1" dirty="0">
                <a:solidFill>
                  <a:srgbClr val="F28E65"/>
                </a:solidFill>
              </a:rPr>
              <a:t>un accompagnement individuel ou collectif au lycée ou dans un CIO</a:t>
            </a:r>
            <a:r>
              <a:rPr lang="fr-FR" sz="1900" dirty="0">
                <a:solidFill>
                  <a:srgbClr val="F28E65"/>
                </a:solidFill>
              </a:rPr>
              <a:t> </a:t>
            </a:r>
            <a:r>
              <a:rPr lang="fr-FR" sz="1900" b="1" dirty="0">
                <a:solidFill>
                  <a:srgbClr val="F28E65"/>
                </a:solidFill>
              </a:rPr>
              <a:t>pour définir un nouveau projet d’orientation pour préparer la phase complémentaire</a:t>
            </a:r>
          </a:p>
          <a:p>
            <a:pPr marL="0" lvl="0" indent="0">
              <a:buNone/>
            </a:pPr>
            <a:endParaRPr lang="fr-FR" sz="1900" dirty="0"/>
          </a:p>
          <a:p>
            <a:pPr lvl="0"/>
            <a:r>
              <a:rPr lang="fr-FR" sz="1900" b="1" dirty="0"/>
              <a:t> Du 25 juin au 10 septembre 2020 inclus </a:t>
            </a:r>
            <a:r>
              <a:rPr lang="fr-FR" sz="1900" dirty="0"/>
              <a:t>: pendant la </a:t>
            </a:r>
            <a:r>
              <a:rPr lang="fr-FR" sz="1900" b="1" dirty="0">
                <a:solidFill>
                  <a:srgbClr val="F28E65"/>
                </a:solidFill>
              </a:rPr>
              <a:t>phase complémentaire</a:t>
            </a:r>
            <a:r>
              <a:rPr lang="fr-FR" sz="1900" dirty="0"/>
              <a:t>, les lycéens peuvent </a:t>
            </a:r>
            <a:r>
              <a:rPr lang="fr-FR" sz="1900" b="1" dirty="0">
                <a:solidFill>
                  <a:srgbClr val="F28E65"/>
                </a:solidFill>
              </a:rPr>
              <a:t>formuler jusqu’à 10 nouveaux vœux dans des formations disposant de places disponibles</a:t>
            </a:r>
          </a:p>
          <a:p>
            <a:pPr lvl="0"/>
            <a:endParaRPr lang="fr-FR" sz="1900" dirty="0"/>
          </a:p>
          <a:p>
            <a:pPr lvl="0"/>
            <a:r>
              <a:rPr lang="fr-FR" sz="1900" b="1" dirty="0"/>
              <a:t> Après les résultats du bac (7 juillet 2020) </a:t>
            </a:r>
            <a:r>
              <a:rPr lang="fr-FR" sz="1900" dirty="0"/>
              <a:t>: les candidats peuvent solliciter depuis leur dossier </a:t>
            </a:r>
            <a:r>
              <a:rPr lang="fr-FR" sz="1900" b="1" dirty="0">
                <a:solidFill>
                  <a:srgbClr val="F28E65"/>
                </a:solidFill>
              </a:rPr>
              <a:t>l’accompagnement de la Commission d’Accès à l’Enseignement Supérieur</a:t>
            </a:r>
            <a:r>
              <a:rPr lang="fr-FR" sz="1900" dirty="0">
                <a:solidFill>
                  <a:srgbClr val="F28E65"/>
                </a:solidFill>
              </a:rPr>
              <a:t> </a:t>
            </a:r>
            <a:r>
              <a:rPr lang="fr-FR" sz="1900" dirty="0"/>
              <a:t>(CAES) de leur académie : elle étudie les dossiers et aident les candidats à trouver une formation au plus près de leur projet en fonction des places disponibles.</a:t>
            </a:r>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Tree>
    <p:extLst>
      <p:ext uri="{BB962C8B-B14F-4D97-AF65-F5344CB8AC3E}">
        <p14:creationId xmlns:p14="http://schemas.microsoft.com/office/powerpoint/2010/main" val="257405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La préparation de la vie étudiante</a:t>
            </a:r>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a:t>Un calendrier articulé avec Parcoursup :</a:t>
            </a:r>
          </a:p>
          <a:p>
            <a:r>
              <a:rPr lang="fr-FR" sz="2800" b="1" dirty="0">
                <a:solidFill>
                  <a:srgbClr val="F28E65"/>
                </a:solidFill>
              </a:rPr>
              <a:t> Bourse et logement</a:t>
            </a:r>
          </a:p>
          <a:p>
            <a:pPr lvl="1">
              <a:buFont typeface="Arial" panose="020B0604020202020204" pitchFamily="34" charset="0"/>
              <a:buChar char="•"/>
            </a:pPr>
            <a:r>
              <a:rPr lang="fr-FR" sz="2000" dirty="0"/>
              <a:t>Créer son dossier social étudiant (DSE) sur </a:t>
            </a:r>
            <a:r>
              <a:rPr lang="fr-FR" sz="2000" dirty="0">
                <a:hlinkClick r:id="rId2"/>
              </a:rPr>
              <a:t>www.messervices.etudiant.gouv.fr</a:t>
            </a:r>
            <a:r>
              <a:rPr lang="fr-FR" sz="2000" dirty="0"/>
              <a:t> pour demander une bourse et/ou un 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Les demandes de logement en résidence universitaire peuvent être effectuées </a:t>
            </a:r>
            <a:r>
              <a:rPr lang="fr-FR" sz="2000" u="sng" dirty="0"/>
              <a:t>jusqu’à la rentrée en septembre</a:t>
            </a:r>
          </a:p>
          <a:p>
            <a:pPr marL="457200" lvl="1" indent="0">
              <a:buNone/>
            </a:pPr>
            <a:endParaRPr lang="fr-FR" sz="1000" dirty="0">
              <a:solidFill>
                <a:srgbClr val="F28E65"/>
              </a:solidFill>
            </a:endParaRPr>
          </a:p>
          <a:p>
            <a:r>
              <a:rPr lang="fr-FR" sz="2800" b="1" dirty="0">
                <a:solidFill>
                  <a:srgbClr val="F28E65"/>
                </a:solidFill>
              </a:rPr>
              <a:t> Santé </a:t>
            </a:r>
          </a:p>
          <a:p>
            <a:pPr lvl="1">
              <a:buFont typeface="Arial" panose="020B0604020202020204" pitchFamily="34" charset="0"/>
              <a:buChar char="•"/>
            </a:pPr>
            <a:r>
              <a:rPr lang="fr-FR" sz="1900" dirty="0"/>
              <a:t>Les étudiants sont automatiquement affiliés au régime général de la Sécurité Sociale. Il n’ont aucune démarche à faire. </a:t>
            </a:r>
            <a:endParaRPr lang="fr-FR" sz="1900" dirty="0">
              <a:solidFill>
                <a:srgbClr val="F28E65"/>
              </a:solidFill>
            </a:endParaRPr>
          </a:p>
          <a:p>
            <a:pPr marL="457200" lvl="1" indent="0">
              <a:buNone/>
            </a:pPr>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a:solidFill>
                  <a:schemeClr val="bg1"/>
                </a:solidFill>
              </a:rPr>
              <a:t>Toutes les infos sur la vie étudiante sur www.etudiant.gouv.fr </a:t>
            </a: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a:t>Entre le 15 janvier et le 15 mai</a:t>
            </a:r>
          </a:p>
        </p:txBody>
      </p:sp>
    </p:spTree>
    <p:extLst>
      <p:ext uri="{BB962C8B-B14F-4D97-AF65-F5344CB8AC3E}">
        <p14:creationId xmlns:p14="http://schemas.microsoft.com/office/powerpoint/2010/main" val="2639189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a:t>5 conseils pour se bien préparer </a:t>
            </a:r>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a:t>Préparer son projet d’orientation</a:t>
            </a:r>
          </a:p>
          <a:p>
            <a:pPr marL="0" indent="0">
              <a:buNone/>
            </a:pPr>
            <a:r>
              <a:rPr lang="fr-FR" sz="2200" dirty="0"/>
              <a:t>Obtenir un maximum d’informations sur les métiers, les secteurs  d’activités et les formations qui vous intéressent via terminale2019-2020.fr et les fiches de présentation des formations sur Parcoursup</a:t>
            </a:r>
          </a:p>
          <a:p>
            <a:pPr marL="0" indent="0">
              <a:buNone/>
            </a:pPr>
            <a:endParaRPr lang="fr-FR" sz="2200" dirty="0"/>
          </a:p>
          <a:p>
            <a:r>
              <a:rPr lang="fr-FR" sz="3200" b="1" dirty="0"/>
              <a:t>Echanger au sein de son lycée et en dehors</a:t>
            </a:r>
          </a:p>
          <a:p>
            <a:pPr marL="0" indent="0">
              <a:buNone/>
            </a:pPr>
            <a:r>
              <a:rPr lang="fr-FR" sz="2200" dirty="0"/>
              <a:t>Les professeurs principaux avec l’appui des psychologues de l’Education nationale sont là pour vous guider pendant la constitution de votre dossier</a:t>
            </a:r>
          </a:p>
          <a:p>
            <a:pPr marL="0" indent="0">
              <a:buNone/>
            </a:pPr>
            <a:r>
              <a:rPr lang="fr-FR" sz="2200" dirty="0"/>
              <a:t>Participez aux journées portes ouvertes (JPO) et aux salons de l’orientation pour échanger et prendre des conseils auprès des étudiants et des enseignants</a:t>
            </a:r>
          </a:p>
          <a:p>
            <a:pPr marL="0" indent="0">
              <a:buNone/>
            </a:pPr>
            <a:endParaRPr lang="fr-FR" sz="2200" dirty="0"/>
          </a:p>
          <a:p>
            <a:r>
              <a:rPr lang="fr-FR" sz="3200" b="1" dirty="0"/>
              <a:t>Préparer les éléments pour s’inscrire</a:t>
            </a:r>
          </a:p>
          <a:p>
            <a:pPr marL="0" indent="0">
              <a:buNone/>
            </a:pPr>
            <a:r>
              <a:rPr lang="fr-FR" sz="2200" dirty="0"/>
              <a:t>Vous avez besoin de votre INE et d’une adresse mail valide et régulièrement consultée. Il est </a:t>
            </a:r>
            <a:r>
              <a:rPr lang="fr-FR" sz="2200" u="sng" dirty="0"/>
              <a:t>fortement conseillé de renseigner un numéro de portable </a:t>
            </a:r>
            <a:r>
              <a:rPr lang="fr-FR" sz="2200" dirty="0"/>
              <a:t>pour recevoir les alertes et les notifications de la plateforme</a:t>
            </a:r>
          </a:p>
          <a:p>
            <a:pPr marL="0" indent="0">
              <a:buNone/>
            </a:pPr>
            <a:r>
              <a:rPr lang="fr-FR" sz="2200" dirty="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a:t>Des propositions d’admission sont envoyées chaque jour et en continu. Les listes d’attente évoluent jusqu’à la fin de la phase d’admission (17 juillet 2020).</a:t>
            </a:r>
          </a:p>
          <a:p>
            <a:pPr marL="0" indent="0">
              <a:buNone/>
            </a:pPr>
            <a:r>
              <a:rPr lang="fr-FR" sz="2200" dirty="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p>
          <a:p>
            <a:pPr marL="0" indent="0">
              <a:buNone/>
            </a:pPr>
            <a:r>
              <a:rPr lang="fr-FR" sz="2200" dirty="0"/>
              <a:t>Pour rester informé tout au long de la procédure : </a:t>
            </a:r>
            <a:r>
              <a:rPr lang="fr-FR" sz="2200" b="1" dirty="0"/>
              <a:t>Facebook</a:t>
            </a:r>
            <a:r>
              <a:rPr lang="fr-FR" sz="2200" dirty="0"/>
              <a:t> (@</a:t>
            </a:r>
            <a:r>
              <a:rPr lang="fr-FR" sz="2200" dirty="0" err="1"/>
              <a:t>parcoursupinfo</a:t>
            </a:r>
            <a:r>
              <a:rPr lang="fr-FR" sz="2200" dirty="0"/>
              <a:t>) et </a:t>
            </a:r>
            <a:r>
              <a:rPr lang="fr-FR" sz="2200" b="1" dirty="0"/>
              <a:t>Twitter</a:t>
            </a:r>
            <a:r>
              <a:rPr lang="fr-FR" sz="2200" dirty="0"/>
              <a:t> (@</a:t>
            </a:r>
            <a:r>
              <a:rPr lang="fr-FR" sz="2200" dirty="0" err="1"/>
              <a:t>parcoursup_info</a:t>
            </a:r>
            <a:r>
              <a:rPr lang="fr-FR" sz="2200" dirty="0"/>
              <a:t>) </a:t>
            </a:r>
          </a:p>
          <a:p>
            <a:endParaRPr lang="fr-FR" sz="2800" dirty="0"/>
          </a:p>
          <a:p>
            <a:endParaRPr lang="fr-FR" sz="2800" b="1" dirty="0">
              <a:solidFill>
                <a:srgbClr val="F28E65"/>
              </a:solidFill>
            </a:endParaRPr>
          </a:p>
          <a:p>
            <a:endParaRPr lang="fr-FR" sz="2800" b="1" dirty="0">
              <a:solidFill>
                <a:srgbClr val="F28E65"/>
              </a:solidFill>
            </a:endParaRPr>
          </a:p>
          <a:p>
            <a:pPr lvl="1"/>
            <a:endParaRPr lang="fr-FR" sz="2800" b="1" u="sng" dirty="0">
              <a:solidFill>
                <a:srgbClr val="F28E65"/>
              </a:solidFill>
            </a:endParaRPr>
          </a:p>
          <a:p>
            <a:pPr marL="457200" lvl="1" indent="0">
              <a:buNone/>
            </a:pPr>
            <a:endParaRPr lang="fr-FR" sz="2300" b="1" u="sng" dirty="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59</a:t>
            </a:fld>
            <a:endParaRPr lang="fr-FR" dirty="0"/>
          </a:p>
        </p:txBody>
      </p:sp>
    </p:spTree>
    <p:extLst>
      <p:ext uri="{BB962C8B-B14F-4D97-AF65-F5344CB8AC3E}">
        <p14:creationId xmlns:p14="http://schemas.microsoft.com/office/powerpoint/2010/main" val="26154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pour l’élaboration du projet d’orientation au lycée</a:t>
            </a:r>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a:solidFill>
                <a:srgbClr val="F28E65"/>
              </a:solidFill>
            </a:endParaRPr>
          </a:p>
          <a:p>
            <a:r>
              <a:rPr lang="fr-FR" sz="2400" b="1" dirty="0">
                <a:solidFill>
                  <a:srgbClr val="F28E65"/>
                </a:solidFill>
              </a:rPr>
              <a:t>2 professeurs principaux en terminale </a:t>
            </a:r>
            <a:r>
              <a:rPr lang="fr-FR" sz="2400" b="1" dirty="0"/>
              <a:t>pour un suivi personnalisé avec l’appui des psychologues de l’Education nationale </a:t>
            </a:r>
          </a:p>
          <a:p>
            <a:pPr marL="0" indent="0">
              <a:buNone/>
            </a:pPr>
            <a:endParaRPr lang="fr-FR" sz="2400" b="1" dirty="0"/>
          </a:p>
          <a:p>
            <a:pPr marL="0" lvl="1"/>
            <a:r>
              <a:rPr lang="fr-FR" sz="2400" b="1" dirty="0">
                <a:solidFill>
                  <a:srgbClr val="F28E65"/>
                </a:solidFill>
              </a:rPr>
              <a:t>Des heures d’accompagnement personnalisé </a:t>
            </a:r>
            <a:r>
              <a:rPr lang="fr-FR" sz="2400" b="1" dirty="0"/>
              <a:t>consacrées à l’orientation intégrées à l’emploi du temps des élèves</a:t>
            </a:r>
          </a:p>
          <a:p>
            <a:pPr marL="0" lvl="1" indent="0">
              <a:buNone/>
            </a:pPr>
            <a:endParaRPr lang="fr-FR" sz="1600" b="1" dirty="0"/>
          </a:p>
          <a:p>
            <a:pPr marL="0" lvl="1"/>
            <a:r>
              <a:rPr lang="fr-FR" sz="2400" b="1" dirty="0"/>
              <a:t>Deux temps forts : </a:t>
            </a:r>
            <a:r>
              <a:rPr lang="fr-FR" sz="2400" b="1" dirty="0">
                <a:solidFill>
                  <a:srgbClr val="F28E65"/>
                </a:solidFill>
              </a:rPr>
              <a:t>deux semaines de l’orientation </a:t>
            </a:r>
            <a:r>
              <a:rPr lang="fr-FR" sz="2400" b="1" dirty="0"/>
              <a:t>pour stimuler la réflexion et consolider le projet de 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val="590490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a:solidFill>
                  <a:srgbClr val="3D566E"/>
                </a:solidFill>
              </a:rPr>
              <a:t>20 décembre 2019– 22 janvier 2020</a:t>
            </a:r>
          </a:p>
        </p:txBody>
      </p:sp>
    </p:spTree>
    <p:extLst>
      <p:ext uri="{BB962C8B-B14F-4D97-AF65-F5344CB8AC3E}">
        <p14:creationId xmlns:p14="http://schemas.microsoft.com/office/powerpoint/2010/main" val="353420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Terminales 2019-2020.FR </a:t>
            </a:r>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a:solidFill>
                  <a:srgbClr val="F28E65"/>
                </a:solidFill>
              </a:rPr>
              <a:t>Un site dédié à l’orientation </a:t>
            </a:r>
          </a:p>
          <a:p>
            <a:pPr marL="0" indent="0">
              <a:buNone/>
            </a:pPr>
            <a:endParaRPr lang="fr-FR" b="1" dirty="0"/>
          </a:p>
          <a:p>
            <a:r>
              <a:rPr lang="fr-FR" b="1" dirty="0"/>
              <a:t>Découvrir les filières de formation de l’enseignement supérieur</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études de santé…) et </a:t>
            </a:r>
            <a:r>
              <a:rPr lang="fr-FR" b="1" dirty="0"/>
              <a:t>les opportunités des filières d’avenir</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11744</TotalTime>
  <Words>6757</Words>
  <Application>Microsoft Office PowerPoint</Application>
  <PresentationFormat>Affichage à l'écran (4:3)</PresentationFormat>
  <Paragraphs>704</Paragraphs>
  <Slides>60</Slides>
  <Notes>3</Notes>
  <HiddenSlides>0</HiddenSlides>
  <MMClips>0</MMClips>
  <ScaleCrop>false</ScaleCrop>
  <HeadingPairs>
    <vt:vector size="6" baseType="variant">
      <vt:variant>
        <vt:lpstr>Polices utilisées</vt:lpstr>
      </vt:variant>
      <vt:variant>
        <vt:i4>5</vt:i4>
      </vt:variant>
      <vt:variant>
        <vt:lpstr>Thème</vt:lpstr>
      </vt:variant>
      <vt:variant>
        <vt:i4>10</vt:i4>
      </vt:variant>
      <vt:variant>
        <vt:lpstr>Titres des diapositives</vt:lpstr>
      </vt:variant>
      <vt:variant>
        <vt:i4>60</vt:i4>
      </vt:variant>
    </vt:vector>
  </HeadingPairs>
  <TitlesOfParts>
    <vt:vector size="75" baseType="lpstr">
      <vt:lpstr>Arial</vt:lpstr>
      <vt:lpstr>Arial-ItalicMT</vt:lpstr>
      <vt:lpstr>Calibri</vt:lpstr>
      <vt:lpstr>Lucida Grande</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Parcoursup : les objectifs </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Odile</cp:lastModifiedBy>
  <cp:revision>725</cp:revision>
  <cp:lastPrinted>2019-01-03T12:57:04Z</cp:lastPrinted>
  <dcterms:created xsi:type="dcterms:W3CDTF">2015-02-04T10:43:31Z</dcterms:created>
  <dcterms:modified xsi:type="dcterms:W3CDTF">2020-01-12T18:19:06Z</dcterms:modified>
</cp:coreProperties>
</file>